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slideshow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80" r:id="rId4"/>
  </p:sldMasterIdLst>
  <p:notesMasterIdLst>
    <p:notesMasterId r:id="rId17"/>
  </p:notesMasterIdLst>
  <p:sldIdLst>
    <p:sldId id="290" r:id="rId5"/>
    <p:sldId id="288" r:id="rId6"/>
    <p:sldId id="311" r:id="rId7"/>
    <p:sldId id="312" r:id="rId8"/>
    <p:sldId id="313" r:id="rId9"/>
    <p:sldId id="314" r:id="rId10"/>
    <p:sldId id="315" r:id="rId11"/>
    <p:sldId id="317" r:id="rId12"/>
    <p:sldId id="318" r:id="rId13"/>
    <p:sldId id="319" r:id="rId14"/>
    <p:sldId id="309" r:id="rId15"/>
    <p:sldId id="310" r:id="rId16"/>
  </p:sldIdLst>
  <p:sldSz cx="12192000" cy="6858000"/>
  <p:notesSz cx="6858000" cy="9144000"/>
  <p:embeddedFontLst>
    <p:embeddedFont>
      <p:font typeface="Roboto" panose="02000000000000000000" pitchFamily="2" charset="0"/>
      <p:regular r:id="rId18"/>
      <p:bold r:id="rId19"/>
      <p:italic r:id="rId20"/>
      <p:boldItalic r:id="rId21"/>
    </p:embeddedFont>
    <p:embeddedFont>
      <p:font typeface="Roboto Light" panose="02000000000000000000" pitchFamily="2" charset="0"/>
      <p:regular r:id="rId22"/>
      <p:italic r:id="rId23"/>
    </p:embeddedFont>
  </p:embeddedFontLst>
  <p:defaultTextStyle>
    <a:defPPr>
      <a:defRPr lang="en-CA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25" userDrawn="1">
          <p15:clr>
            <a:srgbClr val="A4A3A4"/>
          </p15:clr>
        </p15:guide>
        <p15:guide id="2" pos="7355" userDrawn="1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orient="horz" pos="1185" userDrawn="1">
          <p15:clr>
            <a:srgbClr val="A4A3A4"/>
          </p15:clr>
        </p15:guide>
        <p15:guide id="5" orient="horz" pos="527" userDrawn="1">
          <p15:clr>
            <a:srgbClr val="A4A3A4"/>
          </p15:clr>
        </p15:guide>
        <p15:guide id="6" pos="179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C74005D-E99E-2AA2-E2F6-611ACE392510}" name="Matthew Saddington" initials="MS" userId="S::Matthew@mattlexdesign.onmicrosoft.com::b5c81fd6-9edb-487a-b7dc-91df3ad11e3e" providerId="AD"/>
  <p188:author id="{4E53875F-DE05-6373-A85F-49C1EB93A2C7}" name="Amanda Feeney" initials="AF" userId="Amanda Feeney" providerId="None"/>
  <p188:author id="{A2CD8985-D194-21B1-7CBE-D21F864BFD95}" name="Sales, Kevin" initials="KS" userId="S::kevin.sales@rbc.com::db65626b-cd43-478f-9149-09e35fb49dca" providerId="AD"/>
  <p188:author id="{DEE9188A-B13A-B1B5-73C9-D982EB8487DE}" name="Veronica Rodriguez" initials="VR" userId="S::Veronica.Rodriguez@armstrongpartnership.com::7dde74e3-e8d8-4016-b14b-a63dcefcfd31" providerId="AD"/>
  <p188:author id="{C67D7CB7-EDBD-83BC-34BC-A80D2BAAE269}" name="Beverly Furer, Proofreader" initials="BF" userId="Beverly Furer, Proofreader" providerId="None"/>
  <p188:author id="{67BF25FA-BB23-E259-F3BD-5321635771E2}" name="Pham, Joseph" initials="PJ" userId="S::joseph.pham@rbc.com::bd2cbced-7441-492a-9dcf-26ca57bf837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3741"/>
    <a:srgbClr val="FAFAFA"/>
    <a:srgbClr val="626262"/>
    <a:srgbClr val="3A64C0"/>
    <a:srgbClr val="FFFFFF"/>
    <a:srgbClr val="098DD7"/>
    <a:srgbClr val="006AC3"/>
    <a:srgbClr val="5E5E5E"/>
    <a:srgbClr val="9EA3A3"/>
    <a:srgbClr val="0061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66" autoAdjust="0"/>
    <p:restoredTop sz="80861" autoAdjust="0"/>
  </p:normalViewPr>
  <p:slideViewPr>
    <p:cSldViewPr snapToGrid="0" snapToObjects="1">
      <p:cViewPr varScale="1">
        <p:scale>
          <a:sx n="110" d="100"/>
          <a:sy n="110" d="100"/>
        </p:scale>
        <p:origin x="774" y="102"/>
      </p:cViewPr>
      <p:guideLst>
        <p:guide pos="325"/>
        <p:guide pos="7355"/>
        <p:guide orient="horz" pos="2160"/>
        <p:guide orient="horz" pos="1185"/>
        <p:guide orient="horz" pos="527"/>
        <p:guide pos="179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B013FE-EA1C-D84E-9F74-4DA698BE51BF}" type="datetimeFigureOut">
              <a:rPr lang="en-CA" smtClean="0"/>
              <a:t>2026-09-21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DC8461-BFEE-9840-AFEF-D2756677D108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432483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Narration :</a:t>
            </a:r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Bonjour et bienvenue à ce nouveau module sur RBC a360, l’expérience conseiller réinventée.</a:t>
            </a:r>
          </a:p>
          <a:p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Dans ce module, nous verrons comment trouver et exécuter des rapports.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1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9454668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Narration : </a:t>
            </a:r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Tous vos rapports sont à portée de main. Une fois de plus, nous commençons par la barre de navigation supérieure. </a:t>
            </a:r>
          </a:p>
          <a:p>
            <a:endParaRPr lang="fr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Dans le menu déroulant Rapports, vous trouverez les liens vers plusieurs catégories de rapports, allant des Nouvelles affaires aux Exigences en suspens.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Ici, sous Liens rapides, vous trouverez les rapports que vous consultez le plus souvent.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2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66180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0EE4D-0F63-DF91-1E83-5F0A029BF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AC088A-C40B-5382-FD5A-D8438EB23F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A8315A-8EFC-5A60-63E9-BFEEDDDE55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Narration : </a:t>
            </a:r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Commençons par les Nouvelles affaires.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 rapport génère une liste de tous les clients qui ont été intégrés au cours des 15 derniers jours.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Avant de commencer, vous devez sélectionner votre code de conseiller ici, afin d’accéder aux données hiérarchiques associées et de générer n’importe quel rapport.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Ensuite, indiquez le code du conseiller pour lequel vous voulez obtenir le rapport.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Sélectionnez le type de fichier que vous préférez : Excel ou CSV.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Cliquez ensuite sur Exécuter le rapport pour télécharger le fichier directement sur votre ordinateur ou appareil.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Pour tous les rapports, vérifiez que vous êtes autorisé à accéder aux données et que tous les renseignements fournis sont exacts.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Passons ensuite à la liste de clients.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ct val="125000"/>
              </a:lnSpc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38E01-3772-5CEC-1E37-F2A837AA16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3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09218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B2BA8-7496-908B-F930-C7CA511B5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6A9CD4-2565-1DD9-D58B-20910F0D81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0102EF-DABD-3F4D-60FD-0604AAC0E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Narration : </a:t>
            </a:r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Encore une fois, sélectionnez votre code de conseiller et entrez le code du conseiller pour lequel vous voulez le rapport. Puis cliquez sur Soumettre.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Une fois que c’est fait, deux menus déroulants s’afficheront.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premier menu est Genre de produit et le second, juste en dessous, est Statut de la police.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Sélectionnez les rapports dont vous avez besoin dans les menus déroulants.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Cliquez ensuite sur Exécuter le rapport pour le télécharger.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Voyons maintenant les polices en danger de déchéance.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58DCA7-F6C3-0420-63D4-A28BE783E2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4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69403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0B919-B453-54EB-C1DB-AA3943239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445F6D-1D6F-3205-E374-61283700B2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E0D3ED-4C4B-9FCC-B3EC-BD14A3CCD0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Narration : </a:t>
            </a:r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Vous y trouverez ici toutes les polices dont la déchéance pourrait subvenir au cours des 90 prochains jours.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Comme d’habitude, indiquez les deux codes de conseiller.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Puis, dans le menu déroulant, sélectionnez la plage de dates « payées jusqu’au » des polices en vigueur que vous souhaitez consulter.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Cliquez sur Exécuter le rapport.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Nous allons maintenant passer au rapport Renouvellement, expiration ou transformation de police.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289DCC-8549-E83B-766E-C35CD58BA2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5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73370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30402E-C46F-CA5F-18E8-CD44173F7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9173F6-3957-4F56-E685-233AA788A3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A66434-D70D-FF87-3429-D68F08F23C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Narration : </a:t>
            </a:r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 rapport dresse la liste de toutes les polices en vigueur dont le renouvellement, l’expiration ou la transformation est prévu au cours des six prochains mois.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Rien de plus simple : il suffit d’entrer les deux codes de conseiller.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N’oubliez pas que vous devez toujours soumettre votre code de conseiller ainsi que le code du conseiller associé au rapport.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Cliquez sur Exécuter le rapport et vous obtiendrez la liste en quelques secondes.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Passons maintenant au rapport Modifications, avenants et exclusions.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B71460-E545-71A8-D6AF-44F2003CB6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6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86881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9F506-955E-EC63-FC55-B7C20B006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52F078-4903-A741-1513-3BA2EA28B5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C55692-D0CC-308E-7541-5C338EF37D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Narration : </a:t>
            </a:r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rapports que vous trouverez ici dressent la liste de toutes les polices comportant des modifications, des avenants et des exclusions.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Saisissez les codes de conseiller.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Sélectionnez ensuite le type de rapport. Vous avez deux possibilités :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vous sélectionnez l’option Réexamen d’une exclusion, vous devez indiquer une plage de dates.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Pour l’option Polices selon le type, vous devez choisir un type de police dans le menu déroulant.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Une fois cela fait, cliquez sur Exécuter le rapport pour télécharger le rapport.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prochaine catégorie de rapports est intitulée Permis et rapports d’E&amp;O, c’est-à-dire erreurs et omissions.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12377B-FFDE-ED02-BBE3-84B3AA70F4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7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16297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C9529-0F0C-EF9C-EAA8-78615DFF2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B72D0E-A53C-CF25-4BE3-D4F2CBCE7D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F0DC9E-4822-BE71-081C-500FC197B4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Narration : </a:t>
            </a:r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Relevés de rémunération peuvent être consultés et téléchargés en choisissant votre code de conseiller, puis en sélectionnant une année dans le menu déroulant Afficher le relevé de l’année.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Cochez l’option Conseiller particulier ou Tous les conseillers.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Choisissez ensuite le type de relevé, soit Relevé ou Relevé des bonis d’encouragement.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tableau des résultats correspondant à vos critères s’affichera en dessous.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Trouvez la ligne du relevé du conseiller que vous souhaitez consulter ou télécharger.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Vous pouvez consulter ou télécharger les relevés en format PDF, soit un par un ou en les regroupant.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relevés individuels et regroupés peuvent être téléchargés sous forme de feuilles de calcul Excel.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Ensuite, nous passons aux Rapports de rémunération.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ct val="125000"/>
              </a:lnSpc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D52FE9-46ED-889B-288F-3AE5F40C68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8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34758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CFB8F0-0658-638C-F8FB-BFD51A2E82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E47319-1BCF-C60C-03C0-BBB8330265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502DCC-CAED-902D-C57E-9B6AE9C6E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Narration : </a:t>
            </a:r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est possible de consulter les Rapports sur la rémunération jusqu’à une certaine date.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Entrez les codes de conseiller, puis choisissez Conseiller particulier ou Tous les conseillers.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Selon le Type de rapport sélectionné, les zones suivantes s’afficheront : Type de produit ; Types de rémunération ; Rapport produit par : Numéro de police ou Numéro de groupe assuré ; Période d’activité : Toutes les dates ou Plage de dates.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Remplissez toutes les zones, puis téléchargez le rapport.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Pour terminer, passons au rapport Exigences en suspens.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64AA30-16A4-D8DF-209C-B2734D1703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9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96077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DF7B9-04EA-230B-32CF-FA29DB04D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27EE4F-9260-EE23-0E47-7866BB277F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BE692D-976A-E694-11B7-CE38C21056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Narration : </a:t>
            </a:r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À partir de cet écran, vous pouvez générer deux types de rapports : le premier est Toutes les exigences et le second, Exigences requises modifiées par date.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Vous devrez générer les rapports un par un si vous souhaitez obtenir les deux.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Commençons par le rapport Toutes les exigences. Après avoir saisi les codes de conseiller, vous pouvez sélectionner l’option N’afficher que les exigences qui restent à recevoir.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Ensuite, téléchargez le rapport.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Pour le rapport Exigences requises modifiées par date, sélectionnez la date appropriée et indiquez si le rapport doit être produit pour tous les conseillers ou un conseiller en particulier ; dans ce cas, précisez le code. 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 rapport peut ensuite être téléchargé.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09B8B-3C5E-E651-FB9D-ACBB1EA9FF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DC8461-BFEE-9840-AFEF-D2756677D108}" type="slidenum">
              <a:rPr lang="en-CA" smtClean="0"/>
              <a:t>10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67775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08253-78B0-33EA-B71B-58FD0A15E2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2D2B00-DB5C-CD14-C153-C1D3180C90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B35CB1-83D2-88A9-E016-35AD3E96A2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Narration :</a:t>
            </a:r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Merci d’avoir suivi ce module d’apprentissage sur RBC a360.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Nous espérons que cet aperçu vous a montré les nombreuses façons dont cette plateforme peut vous aider à accorder la priorité à ce qui est important.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vous avez besoin d’aide pour naviguer dans RBC a360, le Guide pratique est toujours à votre disposition.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9DCDA3-D2E1-7BF4-CC5E-9B3CA8E3FB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DC8461-BFEE-9840-AFEF-D2756677D10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191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Narration : </a:t>
            </a:r>
            <a:r>
              <a:rPr lang="fr-CA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vous avez encore besoin d’aide, n’hésitez pas à communiquer avec nous.</a:t>
            </a:r>
            <a:endParaRPr lang="en-CA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DC8461-BFEE-9840-AFEF-D2756677D108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6875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21" Type="http://schemas.openxmlformats.org/officeDocument/2006/relationships/image" Target="../media/image20.svg"/><Relationship Id="rId34" Type="http://schemas.openxmlformats.org/officeDocument/2006/relationships/image" Target="../media/image33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33" Type="http://schemas.openxmlformats.org/officeDocument/2006/relationships/image" Target="../media/image32.svg"/><Relationship Id="rId2" Type="http://schemas.openxmlformats.org/officeDocument/2006/relationships/hyperlink" Target="https://rbc.design/rig/components/icon" TargetMode="Externa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29" Type="http://schemas.openxmlformats.org/officeDocument/2006/relationships/image" Target="../media/image28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32" Type="http://schemas.openxmlformats.org/officeDocument/2006/relationships/image" Target="../media/image31.svg"/><Relationship Id="rId37" Type="http://schemas.openxmlformats.org/officeDocument/2006/relationships/image" Target="../media/image36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svg"/><Relationship Id="rId36" Type="http://schemas.openxmlformats.org/officeDocument/2006/relationships/image" Target="../media/image35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31" Type="http://schemas.openxmlformats.org/officeDocument/2006/relationships/image" Target="../media/image30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svg"/><Relationship Id="rId30" Type="http://schemas.openxmlformats.org/officeDocument/2006/relationships/image" Target="../media/image29.svg"/><Relationship Id="rId35" Type="http://schemas.openxmlformats.org/officeDocument/2006/relationships/image" Target="../media/image34.svg"/><Relationship Id="rId8" Type="http://schemas.openxmlformats.org/officeDocument/2006/relationships/image" Target="../media/image7.svg"/><Relationship Id="rId3" Type="http://schemas.openxmlformats.org/officeDocument/2006/relationships/hyperlink" Target="https://rbc.design/resources/icon-library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with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AAAF9D-BD56-8D4E-9D15-07EDE42255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5D8042-2A28-4C49-8368-0CD7FDB3F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457201"/>
            <a:ext cx="10048285" cy="1929905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lvl1pPr algn="l">
              <a:defRPr sz="4267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128E794-232B-5D4E-AEB9-AC2EEE7D89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5886752"/>
            <a:ext cx="3657600" cy="38704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D0E4FF7D-C617-B74E-9EFF-416775D091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5627500"/>
            <a:ext cx="9144000" cy="582736"/>
          </a:xfrm>
        </p:spPr>
        <p:txBody>
          <a:bodyPr>
            <a:normAutofit/>
          </a:bodyPr>
          <a:lstStyle>
            <a:lvl1pPr>
              <a:defRPr sz="1867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CA" noProof="0" dirty="0"/>
              <a:t>Name of group presenting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73774772-05C5-9F49-B3A7-FC3B3524CE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2473653"/>
            <a:ext cx="5475447" cy="955347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2400">
                <a:solidFill>
                  <a:schemeClr val="tx2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CA" noProof="0" dirty="0"/>
          </a:p>
        </p:txBody>
      </p:sp>
      <p:sp>
        <p:nvSpPr>
          <p:cNvPr id="11" name="Picture Placeholder 10" hidden="1">
            <a:extLst>
              <a:ext uri="{FF2B5EF4-FFF2-40B4-BE49-F238E27FC236}">
                <a16:creationId xmlns:a16="http://schemas.microsoft.com/office/drawing/2014/main" id="{36AF0F93-1B93-2C4F-8864-AD274CF5BD0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81355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7099300 w 9144000"/>
              <a:gd name="connsiteY3" fmla="*/ 5143500 h 5143500"/>
              <a:gd name="connsiteX4" fmla="*/ 6813550 w 9144000"/>
              <a:gd name="connsiteY4" fmla="*/ 5143500 h 5143500"/>
              <a:gd name="connsiteX5" fmla="*/ 0 w 9144000"/>
              <a:gd name="connsiteY5" fmla="*/ 5143500 h 5143500"/>
              <a:gd name="connsiteX6" fmla="*/ 0 w 9144000"/>
              <a:gd name="connsiteY6" fmla="*/ 2228850 h 5143500"/>
              <a:gd name="connsiteX7" fmla="*/ 6813550 w 9144000"/>
              <a:gd name="connsiteY7" fmla="*/ 222885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43500">
                <a:moveTo>
                  <a:pt x="681355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7099300" y="5143500"/>
                </a:lnTo>
                <a:lnTo>
                  <a:pt x="6813550" y="5143500"/>
                </a:lnTo>
                <a:lnTo>
                  <a:pt x="0" y="5143500"/>
                </a:lnTo>
                <a:lnTo>
                  <a:pt x="0" y="2228850"/>
                </a:lnTo>
                <a:lnTo>
                  <a:pt x="6813550" y="22288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794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FB1205A-0CFF-A54F-A02A-B808E1E8F90A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8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92665-EEBA-45F4-8CCA-4E4B3AB9C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295400"/>
            <a:ext cx="10052180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CA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10061448" cy="798047"/>
          </a:xfrm>
          <a:prstGeom prst="rect">
            <a:avLst/>
          </a:prstGeom>
        </p:spPr>
        <p:txBody>
          <a:bodyPr wrap="square" anchor="ctr">
            <a:normAutofit/>
          </a:bodyPr>
          <a:lstStyle>
            <a:lvl1pPr>
              <a:defRPr sz="3467"/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C25069-B70D-1741-AB74-7167DE32F7A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2C123B-F8C1-2943-A686-C06F0D26746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/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69159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1C8994-2716-F944-AF68-EECC6229BBD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92665-EEBA-45F4-8CCA-4E4B3AB9C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819" y="1295400"/>
            <a:ext cx="10052180" cy="4419600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sz="2400"/>
            </a:lvl1pPr>
            <a:lvl2pPr>
              <a:spcBef>
                <a:spcPts val="0"/>
              </a:spcBef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CA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7620000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3C519-A1F8-804F-9510-DD15AE01A40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DB07897-22CF-8B43-B28F-2A5421B443C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12269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ith Pictur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2B05238-DB85-534B-B770-7B2860A791F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D8042-2A28-4C49-8368-0CD7FDB3F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107" y="457201"/>
            <a:ext cx="10049893" cy="1935964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lvl1pPr algn="l">
              <a:defRPr sz="426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EDF5B123-635A-824F-A1C8-09D2E819A8F2}"/>
              </a:ext>
            </a:extLst>
          </p:cNvPr>
          <p:cNvSpPr txBox="1">
            <a:spLocks/>
          </p:cNvSpPr>
          <p:nvPr/>
        </p:nvSpPr>
        <p:spPr>
          <a:xfrm>
            <a:off x="11176000" y="6281797"/>
            <a:ext cx="406400" cy="138055"/>
          </a:xfrm>
          <a:prstGeom prst="rect">
            <a:avLst/>
          </a:prstGeom>
        </p:spPr>
        <p:txBody>
          <a:bodyPr vert="horz" lIns="0" tIns="0" rIns="0" bIns="0" rtlCol="0" anchor="ctr">
            <a:normAutofit fontScale="85000" lnSpcReduction="20000"/>
          </a:bodyPr>
          <a:lstStyle>
            <a:defPPr>
              <a:defRPr lang="en-CA"/>
            </a:defPPr>
            <a:lvl1pPr marL="0" algn="r" defTabSz="914400" rtl="0" eaLnBrk="1" latinLnBrk="0" hangingPunct="1">
              <a:defRPr sz="1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1333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6CEE1036-0BEC-8540-B9BE-A19065A04D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5627500"/>
            <a:ext cx="9144000" cy="582736"/>
          </a:xfrm>
        </p:spPr>
        <p:txBody>
          <a:bodyPr>
            <a:normAutofit/>
          </a:bodyPr>
          <a:lstStyle>
            <a:lvl1pPr>
              <a:defRPr sz="1867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CA" noProof="0" dirty="0"/>
              <a:t>Name of group presenting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252E9875-189C-0347-9933-CB03E80FAA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6299" y="6074769"/>
            <a:ext cx="3657600" cy="1828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ADFE159-05E3-AA4A-9CBA-8D2D4ADF40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0554" y="2473653"/>
            <a:ext cx="5475447" cy="955347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CA" noProof="0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5AEA27C-C38D-4C40-B0CA-41DAE822970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81355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7099300 w 9144000"/>
              <a:gd name="connsiteY3" fmla="*/ 5143500 h 5143500"/>
              <a:gd name="connsiteX4" fmla="*/ 6813550 w 9144000"/>
              <a:gd name="connsiteY4" fmla="*/ 5143500 h 5143500"/>
              <a:gd name="connsiteX5" fmla="*/ 0 w 9144000"/>
              <a:gd name="connsiteY5" fmla="*/ 5143500 h 5143500"/>
              <a:gd name="connsiteX6" fmla="*/ 0 w 9144000"/>
              <a:gd name="connsiteY6" fmla="*/ 2228850 h 5143500"/>
              <a:gd name="connsiteX7" fmla="*/ 6813550 w 9144000"/>
              <a:gd name="connsiteY7" fmla="*/ 222885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43500">
                <a:moveTo>
                  <a:pt x="681355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7099300" y="5143500"/>
                </a:lnTo>
                <a:lnTo>
                  <a:pt x="6813550" y="5143500"/>
                </a:lnTo>
                <a:lnTo>
                  <a:pt x="0" y="5143500"/>
                </a:lnTo>
                <a:lnTo>
                  <a:pt x="0" y="2228850"/>
                </a:lnTo>
                <a:lnTo>
                  <a:pt x="6813550" y="22288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41552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with Pictur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037886E-3F85-9D4A-90B1-DBB98B5BBAC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D8042-2A28-4C49-8368-0CD7FDB3F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457201"/>
            <a:ext cx="10049893" cy="1935964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lvl1pPr algn="l">
              <a:defRPr sz="4267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EDF5B123-635A-824F-A1C8-09D2E819A8F2}"/>
              </a:ext>
            </a:extLst>
          </p:cNvPr>
          <p:cNvSpPr txBox="1">
            <a:spLocks/>
          </p:cNvSpPr>
          <p:nvPr/>
        </p:nvSpPr>
        <p:spPr>
          <a:xfrm>
            <a:off x="11083792" y="6281797"/>
            <a:ext cx="406400" cy="138055"/>
          </a:xfrm>
          <a:prstGeom prst="rect">
            <a:avLst/>
          </a:prstGeom>
        </p:spPr>
        <p:txBody>
          <a:bodyPr vert="horz" lIns="0" tIns="0" rIns="0" bIns="0" rtlCol="0" anchor="ctr">
            <a:normAutofit fontScale="85000" lnSpcReduction="20000"/>
          </a:bodyPr>
          <a:lstStyle>
            <a:defPPr>
              <a:defRPr lang="en-CA"/>
            </a:defPPr>
            <a:lvl1pPr marL="0" algn="r" defTabSz="914400" rtl="0" eaLnBrk="1" latinLnBrk="0" hangingPunct="1">
              <a:defRPr sz="1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1333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6CEE1036-0BEC-8540-B9BE-A19065A04D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5627500"/>
            <a:ext cx="9144000" cy="582736"/>
          </a:xfrm>
        </p:spPr>
        <p:txBody>
          <a:bodyPr>
            <a:normAutofit/>
          </a:bodyPr>
          <a:lstStyle>
            <a:lvl1pPr>
              <a:defRPr sz="1867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CA" noProof="0" dirty="0"/>
              <a:t>Name of group presenting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FE0719B-EDA7-9E41-A18E-340D9E77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091703"/>
            <a:ext cx="3657600" cy="1828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D31F74E-D031-404A-B712-54C8A1D6F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2473653"/>
            <a:ext cx="5475447" cy="955347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CA" noProof="0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C5CDE80-1656-D149-89E7-4C201741E68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81355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7099300 w 9144000"/>
              <a:gd name="connsiteY3" fmla="*/ 5143500 h 5143500"/>
              <a:gd name="connsiteX4" fmla="*/ 6813550 w 9144000"/>
              <a:gd name="connsiteY4" fmla="*/ 5143500 h 5143500"/>
              <a:gd name="connsiteX5" fmla="*/ 0 w 9144000"/>
              <a:gd name="connsiteY5" fmla="*/ 5143500 h 5143500"/>
              <a:gd name="connsiteX6" fmla="*/ 0 w 9144000"/>
              <a:gd name="connsiteY6" fmla="*/ 2228850 h 5143500"/>
              <a:gd name="connsiteX7" fmla="*/ 6813550 w 9144000"/>
              <a:gd name="connsiteY7" fmla="*/ 222885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43500">
                <a:moveTo>
                  <a:pt x="681355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7099300" y="5143500"/>
                </a:lnTo>
                <a:lnTo>
                  <a:pt x="6813550" y="5143500"/>
                </a:lnTo>
                <a:lnTo>
                  <a:pt x="0" y="5143500"/>
                </a:lnTo>
                <a:lnTo>
                  <a:pt x="0" y="2228850"/>
                </a:lnTo>
                <a:lnTo>
                  <a:pt x="6813550" y="22288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08223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 with Pictur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7704FDF-EFD8-6C4F-95E6-D44C3EF0584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32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D8042-2A28-4C49-8368-0CD7FDB3F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3806160"/>
            <a:ext cx="9144000" cy="1007248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lvl1pPr algn="l">
              <a:defRPr sz="4267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28" name="Slide Number Placeholder 5">
            <a:extLst>
              <a:ext uri="{FF2B5EF4-FFF2-40B4-BE49-F238E27FC236}">
                <a16:creationId xmlns:a16="http://schemas.microsoft.com/office/drawing/2014/main" id="{EDF5B123-635A-824F-A1C8-09D2E819A8F2}"/>
              </a:ext>
            </a:extLst>
          </p:cNvPr>
          <p:cNvSpPr txBox="1">
            <a:spLocks/>
          </p:cNvSpPr>
          <p:nvPr/>
        </p:nvSpPr>
        <p:spPr>
          <a:xfrm>
            <a:off x="11083792" y="6281797"/>
            <a:ext cx="406400" cy="138055"/>
          </a:xfrm>
          <a:prstGeom prst="rect">
            <a:avLst/>
          </a:prstGeom>
        </p:spPr>
        <p:txBody>
          <a:bodyPr vert="horz" lIns="0" tIns="0" rIns="0" bIns="0" rtlCol="0" anchor="ctr">
            <a:normAutofit fontScale="85000" lnSpcReduction="20000"/>
          </a:bodyPr>
          <a:lstStyle>
            <a:defPPr>
              <a:defRPr lang="en-CA"/>
            </a:defPPr>
            <a:lvl1pPr marL="0" algn="r" defTabSz="914400" rtl="0" eaLnBrk="1" latinLnBrk="0" hangingPunct="1">
              <a:defRPr sz="1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CA" sz="1333" dirty="0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6CEE1036-0BEC-8540-B9BE-A19065A04D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5627500"/>
            <a:ext cx="9144000" cy="582736"/>
          </a:xfrm>
        </p:spPr>
        <p:txBody>
          <a:bodyPr>
            <a:normAutofit/>
          </a:bodyPr>
          <a:lstStyle>
            <a:lvl1pPr>
              <a:defRPr sz="1867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CA" noProof="0" dirty="0"/>
              <a:t>Name of group presenting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EFE0719B-EDA7-9E41-A18E-340D9E77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091703"/>
            <a:ext cx="3657600" cy="1828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9D31F74E-D031-404A-B712-54C8A1D6F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4936352"/>
            <a:ext cx="9144000" cy="778648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2400">
                <a:solidFill>
                  <a:schemeClr val="tx2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CA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81AE0C3-CDB1-8842-9C13-36ABC33D019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3429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E360C76-8F2B-CC46-9160-C3679EE99E3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81355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7099300 w 9144000"/>
              <a:gd name="connsiteY3" fmla="*/ 5143500 h 5143500"/>
              <a:gd name="connsiteX4" fmla="*/ 6813550 w 9144000"/>
              <a:gd name="connsiteY4" fmla="*/ 5143500 h 5143500"/>
              <a:gd name="connsiteX5" fmla="*/ 0 w 9144000"/>
              <a:gd name="connsiteY5" fmla="*/ 5143500 h 5143500"/>
              <a:gd name="connsiteX6" fmla="*/ 0 w 9144000"/>
              <a:gd name="connsiteY6" fmla="*/ 2228850 h 5143500"/>
              <a:gd name="connsiteX7" fmla="*/ 6813550 w 9144000"/>
              <a:gd name="connsiteY7" fmla="*/ 222885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5143500">
                <a:moveTo>
                  <a:pt x="681355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7099300" y="5143500"/>
                </a:lnTo>
                <a:lnTo>
                  <a:pt x="6813550" y="5143500"/>
                </a:lnTo>
                <a:lnTo>
                  <a:pt x="0" y="5143500"/>
                </a:lnTo>
                <a:lnTo>
                  <a:pt x="0" y="2228850"/>
                </a:lnTo>
                <a:lnTo>
                  <a:pt x="6813550" y="22288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45815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Board Presen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CF208BC9-17AD-E44C-ACBC-CEB5994A28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361E2B9-D7C8-C746-B817-BEFC43A4D3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5627501"/>
            <a:ext cx="9631923" cy="328516"/>
          </a:xfrm>
        </p:spPr>
        <p:txBody>
          <a:bodyPr>
            <a:noAutofit/>
          </a:bodyPr>
          <a:lstStyle>
            <a:lvl1pPr marL="0" indent="0" algn="l" defTabSz="1219139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67"/>
              </a:spcAft>
              <a:buFontTx/>
              <a:buNone/>
              <a:defRPr lang="en-US" sz="1867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1219139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1067"/>
              </a:spcAft>
              <a:buFontTx/>
              <a:buNone/>
            </a:pPr>
            <a:r>
              <a:rPr lang="en-US" b="1" dirty="0"/>
              <a:t>Add Board or Committee name here (Bold) </a:t>
            </a:r>
            <a:r>
              <a:rPr lang="en-US" dirty="0"/>
              <a:t>– add date here: Month, date, year (not bold) 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537E6902-AE8C-C649-BED7-F4602136D2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" y="5977666"/>
            <a:ext cx="9623264" cy="340783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Add name of the group(s) providing the presentation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D8042-2A28-4C49-8368-0CD7FDB3F17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" y="457201"/>
            <a:ext cx="10047448" cy="1935964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lvl1pPr algn="l">
              <a:defRPr sz="4267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 Slide – MUST be used </a:t>
            </a:r>
            <a:br>
              <a:rPr lang="en-US" dirty="0"/>
            </a:br>
            <a:r>
              <a:rPr lang="en-US" dirty="0"/>
              <a:t>for all Board presentations</a:t>
            </a:r>
            <a:endParaRPr lang="en-CA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018930AD-9356-FE49-8D93-AA99C0F263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2473653"/>
            <a:ext cx="5475447" cy="955347"/>
          </a:xfrm>
        </p:spPr>
        <p:txBody>
          <a:bodyPr>
            <a:normAutofit/>
          </a:bodyPr>
          <a:lstStyle>
            <a:lvl1pPr marL="0" indent="0" algn="l">
              <a:lnSpc>
                <a:spcPct val="90000"/>
              </a:lnSpc>
              <a:buNone/>
              <a:defRPr sz="2400">
                <a:solidFill>
                  <a:schemeClr val="tx2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2698851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00FF482-6434-3D41-A7A3-7297230EEF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457200"/>
            <a:ext cx="10047448" cy="1919272"/>
          </a:xfrm>
          <a:prstGeom prst="rect">
            <a:avLst/>
          </a:prstGeom>
        </p:spPr>
        <p:txBody>
          <a:bodyPr wrap="square" anchor="b" anchorCtr="0">
            <a:normAutofit/>
          </a:bodyPr>
          <a:lstStyle>
            <a:lvl1pPr algn="l">
              <a:defRPr sz="4267"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CA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D2BEB1-320F-F640-BD46-D19F8C83D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7E255C-9871-A44D-8D3E-A10340B21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5F0AD5D0-1BA6-B841-A181-2E4F532C58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2473653"/>
            <a:ext cx="10039621" cy="3243268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729595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0079135-D6F0-9747-B8BF-23BBBECA2F27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056296D6-AA8D-AB47-AC1A-0C30346603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295400"/>
            <a:ext cx="10052180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0A0E32C-5527-7C46-95AC-6DBCFC22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2" y="0"/>
            <a:ext cx="10058399" cy="790560"/>
          </a:xfrm>
        </p:spPr>
        <p:txBody>
          <a:bodyPr anchor="b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22D43A-3C2B-8D4C-A201-40928252996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2055ED-DBF8-FA40-B6FB-6222946EBAB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5D3DE1E-495C-614F-8503-B9D6C4D77D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773627"/>
            <a:ext cx="10058400" cy="456072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1310904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&amp;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77B9922-563D-2846-9C53-A936FA68B55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C0E9C66-7ED7-8649-8691-9DCD30A77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314179"/>
            <a:ext cx="10052180" cy="44008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DAB86F5-0015-024D-8F70-DE4FD3608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0"/>
            <a:ext cx="7620000" cy="790560"/>
          </a:xfrm>
        </p:spPr>
        <p:txBody>
          <a:bodyPr anchor="b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C791B0-401B-C944-9C12-948EDB8A917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CFC664-6CE1-E64C-95DC-B9636348567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9A2B5EBD-CAD4-804D-BAA0-E3EBA3D7C1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773627"/>
            <a:ext cx="7620000" cy="456072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2775558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6B8674E-F734-F345-8A67-4D08ECC7922F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92665-EEBA-45F4-8CCA-4E4B3AB9C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95400"/>
            <a:ext cx="4718304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10058400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55FFB0E3-BCE8-3C4B-9CEF-0E39636D5545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49696" y="1295400"/>
            <a:ext cx="4718304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8D3DF-FC47-FC42-B828-7F97B729DA4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D4B199-7973-2A43-B1D4-2BF41D261AF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12461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7D6508E-1000-2344-8384-6405B40DCA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92665-EEBA-45F4-8CCA-4E4B3AB9C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295400"/>
            <a:ext cx="4721417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7616952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510545E-B4C1-4545-A1C6-A376427A061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49696" y="1295400"/>
            <a:ext cx="4718304" cy="4419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333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5E3F6A-C13A-8841-A24E-93CDF247350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88922-B2B5-E64E-B9AE-B174DEADE63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59894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2322DD2F-CFE3-414F-96ED-98F459A0A7ED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10058400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1FB048A-67C5-384A-B203-A559FD5156C3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9601" y="1814717"/>
            <a:ext cx="4721417" cy="3900284"/>
          </a:xfr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5AF8B2-9D3F-B049-97B6-2778AC758A3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49696" y="1814717"/>
            <a:ext cx="4718304" cy="3900284"/>
          </a:xfr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8AFF3-16BA-6A44-B792-9C25BC3E739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40529-C703-B24D-A28F-5F79E2C66E81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F922D8E-0E49-1743-91A7-5ED24412FA2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9601" y="1302825"/>
            <a:ext cx="4721289" cy="438151"/>
          </a:xfrm>
        </p:spPr>
        <p:txBody>
          <a:bodyPr>
            <a:normAutofit/>
          </a:bodyPr>
          <a:lstStyle>
            <a:lvl1pPr>
              <a:defRPr sz="2133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5BF0274D-94C1-5C4C-971A-FC4CF1C40D4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33302" y="1302825"/>
            <a:ext cx="4721289" cy="438151"/>
          </a:xfrm>
        </p:spPr>
        <p:txBody>
          <a:bodyPr>
            <a:normAutofit/>
          </a:bodyPr>
          <a:lstStyle>
            <a:lvl1pPr>
              <a:defRPr sz="2133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976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56D5597-6DC9-A54B-B32B-6164653C0D0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7616952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1FB048A-67C5-384A-B203-A559FD5156C3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09601" y="1814717"/>
            <a:ext cx="4721417" cy="3900284"/>
          </a:xfr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65AF8B2-9D3F-B049-97B6-2778AC758A3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949696" y="1814717"/>
            <a:ext cx="4718304" cy="3900284"/>
          </a:xfrm>
        </p:spPr>
        <p:txBody>
          <a:bodyPr>
            <a:normAutofit/>
          </a:bodyPr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467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A269A6-2D54-AA40-A809-260A940A54F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ECC9D-D16E-B044-A605-8BF5539B588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B781F6E9-B2CC-1046-ABFA-C65CA59FC18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09601" y="1302825"/>
            <a:ext cx="4721289" cy="438151"/>
          </a:xfrm>
        </p:spPr>
        <p:txBody>
          <a:bodyPr>
            <a:normAutofit/>
          </a:bodyPr>
          <a:lstStyle>
            <a:lvl1pPr>
              <a:defRPr sz="2133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E236EE25-4832-8C41-93FD-8B6B38D1B8B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938886" y="1300759"/>
            <a:ext cx="4721289" cy="438151"/>
          </a:xfrm>
        </p:spPr>
        <p:txBody>
          <a:bodyPr>
            <a:normAutofit/>
          </a:bodyPr>
          <a:lstStyle>
            <a:lvl1pPr>
              <a:defRPr sz="2133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99679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20AD6321-39CC-3948-B538-C1FC7EB5E292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92665-EEBA-45F4-8CCA-4E4B3AB9C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10232"/>
            <a:ext cx="4870579" cy="440476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10058400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A726EB3A-5CD2-8141-9E35-15E5C63FBCF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49696" y="1295400"/>
            <a:ext cx="5632704" cy="4419600"/>
          </a:xfrm>
        </p:spPr>
        <p:txBody>
          <a:bodyPr>
            <a:normAutofit/>
          </a:bodyPr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F757A-84DE-784A-BB94-27BA1080519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DF2BE-07D6-D845-9BFD-0AE153415B7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674791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B9BBC26-4712-B64E-8769-65476345C7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0C80C3D-0D36-1B44-917B-6748894045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49696" y="1295400"/>
            <a:ext cx="5632704" cy="4419600"/>
          </a:xfrm>
        </p:spPr>
        <p:txBody>
          <a:bodyPr>
            <a:normAutofit/>
          </a:bodyPr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92665-EEBA-45F4-8CCA-4E4B3AB9C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10232"/>
            <a:ext cx="4870579" cy="440476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7616952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FE489-F5CE-174D-878E-5B7EB135EEF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55C574D-BEAB-854A-9668-CAD96785225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10855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&amp;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537FF7A-CBCE-E94E-8CAD-A0D5E19DA8B0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C2DD0A8-F256-BC40-B2ED-3EB84A7C0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9696" y="1310229"/>
            <a:ext cx="4718304" cy="440477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4" name="Chart Placeholder 9">
            <a:extLst>
              <a:ext uri="{FF2B5EF4-FFF2-40B4-BE49-F238E27FC236}">
                <a16:creationId xmlns:a16="http://schemas.microsoft.com/office/drawing/2014/main" id="{DF74048B-8BBE-DA41-BCBC-544DD22A1629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9600" y="1311091"/>
            <a:ext cx="4865624" cy="4403909"/>
          </a:xfrm>
        </p:spPr>
        <p:txBody>
          <a:bodyPr>
            <a:normAutofit/>
          </a:bodyPr>
          <a:lstStyle/>
          <a:p>
            <a:r>
              <a:rPr lang="en-US"/>
              <a:t>Click icon to add chart</a:t>
            </a:r>
            <a:endParaRPr lang="en-CA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F4E6E44-8F6C-9644-866F-7A84C38C5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2" y="0"/>
            <a:ext cx="10058399" cy="790560"/>
          </a:xfrm>
        </p:spPr>
        <p:txBody>
          <a:bodyPr anchor="b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EDA267-DC51-2047-A91E-5B6872AEC1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0E52D-AE34-3549-83F6-AC00070CDAC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11DA8CF-FA01-EF42-B4B5-FC036CE35E1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773627"/>
            <a:ext cx="10058400" cy="456072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12401903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&amp;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301DC65-5F58-F14D-8231-123F05E5D7C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C2DD0A8-F256-BC40-B2ED-3EB84A7C07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9696" y="1310229"/>
            <a:ext cx="4718304" cy="440477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  <a:lvl4pPr>
              <a:defRPr sz="1600"/>
            </a:lvl4pPr>
            <a:lvl5pPr>
              <a:defRPr sz="14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4" name="Chart Placeholder 9">
            <a:extLst>
              <a:ext uri="{FF2B5EF4-FFF2-40B4-BE49-F238E27FC236}">
                <a16:creationId xmlns:a16="http://schemas.microsoft.com/office/drawing/2014/main" id="{DF74048B-8BBE-DA41-BCBC-544DD22A1629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9600" y="1311091"/>
            <a:ext cx="4865624" cy="4403909"/>
          </a:xfrm>
        </p:spPr>
        <p:txBody>
          <a:bodyPr>
            <a:normAutofit/>
          </a:bodyPr>
          <a:lstStyle/>
          <a:p>
            <a:r>
              <a:rPr lang="en-US"/>
              <a:t>Click icon to add chart</a:t>
            </a:r>
            <a:endParaRPr lang="en-CA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52885FD-D524-1F40-92DB-FD8D951B2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0"/>
            <a:ext cx="7620000" cy="790560"/>
          </a:xfrm>
        </p:spPr>
        <p:txBody>
          <a:bodyPr anchor="b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D81065-3F09-1C41-912C-FBBDAC0C1E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BD6F91-F3F2-BF46-B234-B8382EB5388F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005A989B-3068-2F45-AEF4-022AF0B28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773627"/>
            <a:ext cx="7620000" cy="456072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15661921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&amp;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10252D6F-244C-7D4E-ABC2-511B8AA2287C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A0C6C20-4D0B-1440-8553-07B4F831CE4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6931" y="5209720"/>
            <a:ext cx="7291069" cy="505280"/>
          </a:xfrm>
          <a:solidFill>
            <a:schemeClr val="accent4">
              <a:lumMod val="40000"/>
              <a:lumOff val="60000"/>
            </a:schemeClr>
          </a:solidFill>
        </p:spPr>
        <p:txBody>
          <a:bodyPr lIns="164592" tIns="45720" rIns="164592" bIns="45720" anchor="ctr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36C90F3-B959-D743-9A6A-8CC85D616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931" y="1295400"/>
            <a:ext cx="7291068" cy="3657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5E0A06E1-AE9A-CA49-8D4C-6C28907A43F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" y="3657600"/>
            <a:ext cx="2551176" cy="2057400"/>
          </a:xfrm>
        </p:spPr>
        <p:txBody>
          <a:bodyPr>
            <a:normAutofit/>
          </a:bodyPr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506CE8FF-EEAF-5341-8925-F78F24FC7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" y="1295400"/>
            <a:ext cx="2551176" cy="2057400"/>
          </a:xfrm>
        </p:spPr>
        <p:txBody>
          <a:bodyPr>
            <a:normAutofit/>
          </a:bodyPr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B7CFDCD-3BAA-384B-A9B9-034E19C81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2" y="0"/>
            <a:ext cx="10058399" cy="790560"/>
          </a:xfrm>
        </p:spPr>
        <p:txBody>
          <a:bodyPr anchor="b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42264D-3A3B-AD48-A839-744E2D3A83B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CEECB5-3318-AB47-A01D-CCC6CF3E8D3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21" name="Text Placeholder 8">
            <a:extLst>
              <a:ext uri="{FF2B5EF4-FFF2-40B4-BE49-F238E27FC236}">
                <a16:creationId xmlns:a16="http://schemas.microsoft.com/office/drawing/2014/main" id="{410BC1DA-49E2-0346-A100-FD611A5850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773627"/>
            <a:ext cx="10058400" cy="456072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29931959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&amp;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113C7D5-FF63-874A-A086-44BE52D4AEC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89F7DF-4377-47A2-B733-FBEECC7CE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0"/>
            <a:ext cx="7620000" cy="790560"/>
          </a:xfrm>
        </p:spPr>
        <p:txBody>
          <a:bodyPr anchor="b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A0C6C20-4D0B-1440-8553-07B4F831CE4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6930" y="5209720"/>
            <a:ext cx="7291065" cy="505280"/>
          </a:xfrm>
          <a:solidFill>
            <a:schemeClr val="accent4">
              <a:lumMod val="40000"/>
              <a:lumOff val="60000"/>
            </a:schemeClr>
          </a:solidFill>
        </p:spPr>
        <p:txBody>
          <a:bodyPr lIns="164592" tIns="45720" rIns="164592" bIns="45720" anchor="ctr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36C90F3-B959-D743-9A6A-8CC85D616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932" y="1295400"/>
            <a:ext cx="7291067" cy="3657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5E0A06E1-AE9A-CA49-8D4C-6C28907A43F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" y="3657600"/>
            <a:ext cx="2551176" cy="2057400"/>
          </a:xfrm>
        </p:spPr>
        <p:txBody>
          <a:bodyPr>
            <a:normAutofit/>
          </a:bodyPr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506CE8FF-EEAF-5341-8925-F78F24FC7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" y="1295400"/>
            <a:ext cx="2551176" cy="2057400"/>
          </a:xfrm>
        </p:spPr>
        <p:txBody>
          <a:bodyPr>
            <a:normAutofit/>
          </a:bodyPr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65BCBE-14BF-EF44-9E72-07F057526E7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32AB7-E786-FB49-B961-E4AF63BB1EF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56110FCD-B00C-894C-8FC6-0D6961AF8B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773627"/>
            <a:ext cx="7620000" cy="456072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19133722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&amp;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9227DE-0970-4048-812B-0C8E04F6CB0A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89F7DF-4377-47A2-B733-FBEECC7CE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2" y="0"/>
            <a:ext cx="10058399" cy="790560"/>
          </a:xfrm>
        </p:spPr>
        <p:txBody>
          <a:bodyPr anchor="b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A0C6C20-4D0B-1440-8553-07B4F831CE4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6931" y="5209720"/>
            <a:ext cx="7291069" cy="505280"/>
          </a:xfrm>
          <a:solidFill>
            <a:schemeClr val="accent4">
              <a:lumMod val="40000"/>
              <a:lumOff val="60000"/>
            </a:schemeClr>
          </a:solidFill>
        </p:spPr>
        <p:txBody>
          <a:bodyPr lIns="164592" tIns="45720" rIns="164592" bIns="45720" anchor="ctr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36C90F3-B959-D743-9A6A-8CC85D616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931" y="1295400"/>
            <a:ext cx="7291068" cy="3657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6" name="Chart Placeholder 11">
            <a:extLst>
              <a:ext uri="{FF2B5EF4-FFF2-40B4-BE49-F238E27FC236}">
                <a16:creationId xmlns:a16="http://schemas.microsoft.com/office/drawing/2014/main" id="{57556987-10CC-B749-98CE-16A611ED63CC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09601" y="3657600"/>
            <a:ext cx="2551113" cy="2057400"/>
          </a:xfrm>
        </p:spPr>
        <p:txBody>
          <a:bodyPr>
            <a:normAutofit/>
          </a:bodyPr>
          <a:lstStyle/>
          <a:p>
            <a:r>
              <a:rPr lang="en-US"/>
              <a:t>Click icon to add chart</a:t>
            </a:r>
            <a:endParaRPr lang="en-CA" dirty="0"/>
          </a:p>
        </p:txBody>
      </p:sp>
      <p:sp>
        <p:nvSpPr>
          <p:cNvPr id="17" name="Chart Placeholder 9">
            <a:extLst>
              <a:ext uri="{FF2B5EF4-FFF2-40B4-BE49-F238E27FC236}">
                <a16:creationId xmlns:a16="http://schemas.microsoft.com/office/drawing/2014/main" id="{455688DA-0302-624B-9DDB-72403F646CAB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9600" y="1298628"/>
            <a:ext cx="2551176" cy="2057400"/>
          </a:xfrm>
        </p:spPr>
        <p:txBody>
          <a:bodyPr>
            <a:normAutofit/>
          </a:bodyPr>
          <a:lstStyle/>
          <a:p>
            <a:r>
              <a:rPr lang="en-US"/>
              <a:t>Click icon to add chart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CA888-255D-214A-A95C-4C80659631D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7E3F8-D5DB-4B45-8004-8087D803BDA5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AE51FD53-A26E-BA4D-BC5B-6AF35FC4C9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773627"/>
            <a:ext cx="10058400" cy="456072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1634505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&amp; Subhea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C28EAC7E-03B8-504D-9FEB-144125DEDB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89F7DF-4377-47A2-B733-FBEECC7CE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1" y="0"/>
            <a:ext cx="7620000" cy="790560"/>
          </a:xfrm>
        </p:spPr>
        <p:txBody>
          <a:bodyPr anchor="b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A0C6C20-4D0B-1440-8553-07B4F831CE4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76931" y="5209720"/>
            <a:ext cx="7291069" cy="505280"/>
          </a:xfrm>
          <a:solidFill>
            <a:schemeClr val="accent4">
              <a:lumMod val="40000"/>
              <a:lumOff val="60000"/>
            </a:schemeClr>
          </a:solidFill>
        </p:spPr>
        <p:txBody>
          <a:bodyPr lIns="164592" tIns="45720" rIns="164592" bIns="45720" anchor="ctr" anchorCtr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36C90F3-B959-D743-9A6A-8CC85D616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6931" y="1295400"/>
            <a:ext cx="7291068" cy="3657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16" name="Chart Placeholder 11">
            <a:extLst>
              <a:ext uri="{FF2B5EF4-FFF2-40B4-BE49-F238E27FC236}">
                <a16:creationId xmlns:a16="http://schemas.microsoft.com/office/drawing/2014/main" id="{57556987-10CC-B749-98CE-16A611ED63CC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09601" y="3657600"/>
            <a:ext cx="2551113" cy="2057400"/>
          </a:xfrm>
        </p:spPr>
        <p:txBody>
          <a:bodyPr>
            <a:normAutofit/>
          </a:bodyPr>
          <a:lstStyle/>
          <a:p>
            <a:r>
              <a:rPr lang="en-US"/>
              <a:t>Click icon to add chart</a:t>
            </a:r>
            <a:endParaRPr lang="en-CA" dirty="0"/>
          </a:p>
        </p:txBody>
      </p:sp>
      <p:sp>
        <p:nvSpPr>
          <p:cNvPr id="17" name="Chart Placeholder 9">
            <a:extLst>
              <a:ext uri="{FF2B5EF4-FFF2-40B4-BE49-F238E27FC236}">
                <a16:creationId xmlns:a16="http://schemas.microsoft.com/office/drawing/2014/main" id="{455688DA-0302-624B-9DDB-72403F646CAB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09600" y="1298628"/>
            <a:ext cx="2551176" cy="2057400"/>
          </a:xfrm>
        </p:spPr>
        <p:txBody>
          <a:bodyPr>
            <a:normAutofit/>
          </a:bodyPr>
          <a:lstStyle/>
          <a:p>
            <a:r>
              <a:rPr lang="en-US"/>
              <a:t>Click icon to add chart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825BD-027E-5148-B555-D3A1B32EA4A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348E6E-1963-F54D-8F53-33DA615ACD82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20" name="Text Placeholder 8">
            <a:extLst>
              <a:ext uri="{FF2B5EF4-FFF2-40B4-BE49-F238E27FC236}">
                <a16:creationId xmlns:a16="http://schemas.microsoft.com/office/drawing/2014/main" id="{2247B7CC-173E-8D4F-AB6E-50285CB99E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773627"/>
            <a:ext cx="7620000" cy="456072"/>
          </a:xfrm>
        </p:spPr>
        <p:txBody>
          <a:bodyPr anchor="t" anchorCtr="0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US" noProof="0" dirty="0"/>
              <a:t>Click to edit Master subtitle style</a:t>
            </a:r>
            <a:endParaRPr lang="en-CA" noProof="0" dirty="0"/>
          </a:p>
        </p:txBody>
      </p:sp>
    </p:spTree>
    <p:extLst>
      <p:ext uri="{BB962C8B-B14F-4D97-AF65-F5344CB8AC3E}">
        <p14:creationId xmlns:p14="http://schemas.microsoft.com/office/powerpoint/2010/main" val="24637842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8F823C-2FCD-894F-B33C-AB2B907EE5B1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8B60AD1C-39E4-E946-9D13-07535FF00C00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09601" y="1295400"/>
            <a:ext cx="10052049" cy="4419600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icon to add table</a:t>
            </a:r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10058400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BA3E23-6554-444D-8821-4A6CCD53C82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C2055A-3B54-DF4F-AD34-B097525E97A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901407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592D7E9-AFC8-7B41-BB98-599FCAB28D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8B60AD1C-39E4-E946-9D13-07535FF00C00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09601" y="1295400"/>
            <a:ext cx="10052049" cy="4419600"/>
          </a:xfrm>
        </p:spPr>
        <p:txBody>
          <a:bodyPr>
            <a:normAutofit/>
          </a:bodyPr>
          <a:lstStyle/>
          <a:p>
            <a:r>
              <a:rPr lang="en-US"/>
              <a:t>Click icon to add table</a:t>
            </a:r>
            <a:endParaRPr lang="en-C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44F4B7-9B8C-4799-AEEA-05A3EE9E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7616952" cy="798047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B774FE-3A4D-744F-BB51-ACA47D33472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B08147-4CBA-BC4A-ADA1-35087494BB9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8107382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9F7DF-4377-47A2-B733-FBEECC7CE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10058400" cy="79804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4F88C-616D-4046-BA35-71A3B1114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8F728-6760-1742-A3AA-C08129C85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509468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79908C0-2F58-A445-B7BC-A6CFA5FFEC01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89F7DF-4377-47A2-B733-FBEECC7CE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10058400" cy="79804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44F88C-616D-4046-BA35-71A3B1114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D8F728-6760-1742-A3AA-C08129C85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648797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8F02FE8-CF34-8747-B93D-F28AD48096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0" y="2116"/>
            <a:ext cx="12192000" cy="12530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89F7DF-4377-47A2-B733-FBEECC7CE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39"/>
            <a:ext cx="7616952" cy="798047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40F5F-EC0E-3E48-990A-1B9FBEEEE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002699-303D-D64B-9368-AB4AD349C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625034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0B5D580-608E-C544-9D67-37F639B2C52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r>
              <a:rPr lang="en-US"/>
              <a:t>Click icon to add picture</a:t>
            </a:r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4E7ADD-A973-6F48-8470-AD2EEA8EF6A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C33144E-44C4-BF49-8EC0-12BD69FAE42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>
            <a:normAutofit/>
          </a:bodyPr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33365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A1A7A169-49BD-A045-A232-C207A2B6D795}"/>
              </a:ext>
            </a:extLst>
          </p:cNvPr>
          <p:cNvSpPr/>
          <p:nvPr userDrawn="1"/>
        </p:nvSpPr>
        <p:spPr>
          <a:xfrm>
            <a:off x="-9144" y="-9144"/>
            <a:ext cx="12216384" cy="12557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en-CA" sz="180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89F7DF-4377-47A2-B733-FBEECC7CEC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24157"/>
            <a:ext cx="10111317" cy="798047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CA" dirty="0"/>
              <a:t>RBC Icon Library sample – access via Master slide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F2ADB29-3703-2542-9C90-583F1AD78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1" y="5348919"/>
            <a:ext cx="9188449" cy="535415"/>
          </a:xfrm>
        </p:spPr>
        <p:txBody>
          <a:bodyPr/>
          <a:lstStyle>
            <a:lvl1pPr>
              <a:defRPr sz="2400">
                <a:latin typeface="+mj-lt"/>
              </a:defRPr>
            </a:lvl1pPr>
          </a:lstStyle>
          <a:p>
            <a:pPr lvl="0"/>
            <a:r>
              <a:rPr lang="en-US" b="0" i="0" u="sng" dirty="0">
                <a:solidFill>
                  <a:srgbClr val="954F72"/>
                </a:solidFill>
                <a:effectLst/>
                <a:latin typeface="Calibri" panose="020F0502020204030204" pitchFamily="34" charset="0"/>
                <a:hlinkClick r:id="rId2" tooltip="https://rbc.design/rig/components/icon"/>
              </a:rPr>
              <a:t>https://rbc.design/rig/components/icon</a:t>
            </a:r>
            <a:endParaRPr lang="en-US" dirty="0">
              <a:hlinkClick r:id="rId3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069E3907-953B-BE46-9A8E-D6FBE4D9FC7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1405" y="1311739"/>
            <a:ext cx="673391" cy="673391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A5CB639-55F6-3848-ABAE-FD68869348F4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1405" y="2307179"/>
            <a:ext cx="673391" cy="67339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D68D3094-42C8-9B4D-BCF0-E7DE74A870C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20106" y="1311739"/>
            <a:ext cx="673391" cy="673391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AC979C8-9348-FB47-8369-EE19C367CA83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20106" y="2307179"/>
            <a:ext cx="673391" cy="673391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2FF0CC5E-2113-8848-90FE-B44F216A3270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1405" y="3313766"/>
            <a:ext cx="673391" cy="673391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EABB6C1-2FDA-F343-B75B-0E360F5C279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50210" y="3316991"/>
            <a:ext cx="673391" cy="673391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633DD633-9A35-4B40-A26F-6235DFB027F1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46434" y="1311739"/>
            <a:ext cx="673391" cy="67339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0FBE9B44-AD4B-6749-865E-94836DD8D62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046434" y="2307179"/>
            <a:ext cx="673391" cy="673391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2E3F8432-19F6-3541-87AD-20C06915F99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20106" y="3313766"/>
            <a:ext cx="673391" cy="673391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E55428B7-C1C4-6E47-A323-83CEF3F9CAA8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91405" y="4452490"/>
            <a:ext cx="673391" cy="673391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323CF27E-7527-0F49-9635-802D4871C638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267442" y="1311739"/>
            <a:ext cx="673391" cy="673391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2545EB9-8944-4D41-8A68-6F173B788BC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267442" y="2307179"/>
            <a:ext cx="673391" cy="673391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672C75DC-36AB-724B-9F0D-7A7B8C96843B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46434" y="3313766"/>
            <a:ext cx="673391" cy="673391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3447D3DE-990F-504D-BBC4-BC349B23EAB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820106" y="4452490"/>
            <a:ext cx="673391" cy="673391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50C37F80-4AB3-184D-8FBE-CEAEA515B464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488451" y="1311739"/>
            <a:ext cx="673391" cy="673391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D5D4ED30-5921-9141-A85D-80E83FC0518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488451" y="2307179"/>
            <a:ext cx="673391" cy="673391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FE808B96-7E2E-AD4E-9A70-D2F82B47F8E4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267442" y="3313766"/>
            <a:ext cx="673391" cy="673391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D523E3D0-2242-8749-886B-6BAA00315804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046434" y="4452490"/>
            <a:ext cx="673391" cy="673391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B49DF282-7461-404B-AFD8-FAD3E5244F85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680874" y="1311739"/>
            <a:ext cx="673391" cy="673391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37D82510-30B5-1C48-A09F-6963A75A55A7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680874" y="2307179"/>
            <a:ext cx="673391" cy="673391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C9382BF4-AA1F-6945-BC5E-FB213DF3B28D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488451" y="3313766"/>
            <a:ext cx="673391" cy="673391"/>
          </a:xfrm>
          <a:prstGeom prst="rect">
            <a:avLst/>
          </a:prstGeom>
        </p:spPr>
      </p:pic>
      <p:pic>
        <p:nvPicPr>
          <p:cNvPr id="31" name="Graphic 30">
            <a:extLst>
              <a:ext uri="{FF2B5EF4-FFF2-40B4-BE49-F238E27FC236}">
                <a16:creationId xmlns:a16="http://schemas.microsoft.com/office/drawing/2014/main" id="{7D5D1DBE-9D24-AB42-A09F-008B7F9C9F4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267442" y="4452490"/>
            <a:ext cx="673391" cy="673391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7983386D-C3C7-1048-89FF-28AB5F51FCD8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7808781" y="1311739"/>
            <a:ext cx="673391" cy="673391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454476FB-26E8-8247-BC82-DE3D4A617200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808781" y="2307179"/>
            <a:ext cx="673391" cy="673391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E9EBEA72-A396-8D47-A60E-5BF5E2BBFA1E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6680874" y="3313766"/>
            <a:ext cx="673391" cy="673391"/>
          </a:xfrm>
          <a:prstGeom prst="rect">
            <a:avLst/>
          </a:prstGeom>
        </p:spPr>
      </p:pic>
      <p:pic>
        <p:nvPicPr>
          <p:cNvPr id="35" name="Graphic 34">
            <a:extLst>
              <a:ext uri="{FF2B5EF4-FFF2-40B4-BE49-F238E27FC236}">
                <a16:creationId xmlns:a16="http://schemas.microsoft.com/office/drawing/2014/main" id="{1EAC50EE-7363-2F40-9510-04B410952629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5488451" y="4452490"/>
            <a:ext cx="673391" cy="673391"/>
          </a:xfrm>
          <a:prstGeom prst="rect">
            <a:avLst/>
          </a:prstGeom>
        </p:spPr>
      </p:pic>
      <p:pic>
        <p:nvPicPr>
          <p:cNvPr id="36" name="Graphic 35">
            <a:extLst>
              <a:ext uri="{FF2B5EF4-FFF2-40B4-BE49-F238E27FC236}">
                <a16:creationId xmlns:a16="http://schemas.microsoft.com/office/drawing/2014/main" id="{B2D898A0-0627-3640-98AF-D8A4FDAABABE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9011677" y="1311739"/>
            <a:ext cx="673391" cy="673391"/>
          </a:xfrm>
          <a:prstGeom prst="rect">
            <a:avLst/>
          </a:prstGeom>
        </p:spPr>
      </p:pic>
      <p:pic>
        <p:nvPicPr>
          <p:cNvPr id="37" name="Graphic 36">
            <a:extLst>
              <a:ext uri="{FF2B5EF4-FFF2-40B4-BE49-F238E27FC236}">
                <a16:creationId xmlns:a16="http://schemas.microsoft.com/office/drawing/2014/main" id="{3F70DE00-2B1C-5540-A367-D77B66AB084F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011677" y="2307179"/>
            <a:ext cx="673391" cy="673391"/>
          </a:xfrm>
          <a:prstGeom prst="rect">
            <a:avLst/>
          </a:prstGeom>
        </p:spPr>
      </p:pic>
      <p:pic>
        <p:nvPicPr>
          <p:cNvPr id="38" name="Graphic 37">
            <a:extLst>
              <a:ext uri="{FF2B5EF4-FFF2-40B4-BE49-F238E27FC236}">
                <a16:creationId xmlns:a16="http://schemas.microsoft.com/office/drawing/2014/main" id="{A208900F-A5E7-C744-BEB7-530C9D073996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7808781" y="3313766"/>
            <a:ext cx="673391" cy="673391"/>
          </a:xfrm>
          <a:prstGeom prst="rect">
            <a:avLst/>
          </a:prstGeom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33252280-33D2-2B45-AAA2-865F3D151FD5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6680874" y="4452490"/>
            <a:ext cx="673391" cy="673391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CD72B318-C033-1B41-94A0-D30194F1DD55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0218541" y="1311739"/>
            <a:ext cx="673391" cy="673391"/>
          </a:xfrm>
          <a:prstGeom prst="rect">
            <a:avLst/>
          </a:prstGeom>
        </p:spPr>
      </p:pic>
      <p:pic>
        <p:nvPicPr>
          <p:cNvPr id="41" name="Graphic 40">
            <a:extLst>
              <a:ext uri="{FF2B5EF4-FFF2-40B4-BE49-F238E27FC236}">
                <a16:creationId xmlns:a16="http://schemas.microsoft.com/office/drawing/2014/main" id="{6F3FAD09-3194-7245-8F9A-F05C00D8093E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0214574" y="2307179"/>
            <a:ext cx="673391" cy="673391"/>
          </a:xfrm>
          <a:prstGeom prst="rect">
            <a:avLst/>
          </a:prstGeom>
        </p:spPr>
      </p:pic>
      <p:pic>
        <p:nvPicPr>
          <p:cNvPr id="42" name="Graphic 41">
            <a:extLst>
              <a:ext uri="{FF2B5EF4-FFF2-40B4-BE49-F238E27FC236}">
                <a16:creationId xmlns:a16="http://schemas.microsoft.com/office/drawing/2014/main" id="{5E2C7436-2B03-334D-8C6B-F8513D063001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9011677" y="3313766"/>
            <a:ext cx="673391" cy="673391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082E49F7-F5A7-9340-BA2E-2071EA581672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7808781" y="4452490"/>
            <a:ext cx="673391" cy="6733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33D49B-FB06-9947-A8AA-99AD449DAAF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44" name="Slide Number Placeholder 43">
            <a:extLst>
              <a:ext uri="{FF2B5EF4-FFF2-40B4-BE49-F238E27FC236}">
                <a16:creationId xmlns:a16="http://schemas.microsoft.com/office/drawing/2014/main" id="{AFC29435-5AAF-F04A-8609-B3A8B2807E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/>
          <a:lstStyle/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48534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A319DE-B60D-42AD-BAA6-1D3621150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7427" y="1304261"/>
            <a:ext cx="10050573" cy="441074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CA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91105E7-D940-4F4F-B6C4-3EB5ACD85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79884"/>
            <a:ext cx="10050573" cy="577555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B85930C-9660-E896-DBAD-16627DE5CA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53055" y="5935784"/>
            <a:ext cx="4064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333">
                <a:solidFill>
                  <a:schemeClr val="accent1"/>
                </a:solidFill>
              </a:defRPr>
            </a:lvl1pPr>
          </a:lstStyle>
          <a:p>
            <a:fld id="{40398868-2947-614B-BB3E-A2C303F7BA4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10" name="Footer Placeholder 10">
            <a:extLst>
              <a:ext uri="{FF2B5EF4-FFF2-40B4-BE49-F238E27FC236}">
                <a16:creationId xmlns:a16="http://schemas.microsoft.com/office/drawing/2014/main" id="{E7DFB7F0-E5E7-ED56-67FD-709E79650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5930252"/>
            <a:ext cx="10042747" cy="365125"/>
          </a:xfrm>
          <a:prstGeom prst="rect">
            <a:avLst/>
          </a:prstGeom>
        </p:spPr>
        <p:txBody>
          <a:bodyPr vert="horz" lIns="0" tIns="45720" rIns="91440" bIns="0" rtlCol="0" anchor="b">
            <a:normAutofit/>
          </a:bodyPr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0761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6" r:id="rId2"/>
    <p:sldLayoutId id="2147483698" r:id="rId3"/>
    <p:sldLayoutId id="2147483682" r:id="rId4"/>
    <p:sldLayoutId id="2147483711" r:id="rId5"/>
    <p:sldLayoutId id="2147483713" r:id="rId6"/>
    <p:sldLayoutId id="2147483712" r:id="rId7"/>
    <p:sldLayoutId id="2147483685" r:id="rId8"/>
    <p:sldLayoutId id="2147483687" r:id="rId9"/>
    <p:sldLayoutId id="2147483699" r:id="rId10"/>
    <p:sldLayoutId id="2147483688" r:id="rId11"/>
    <p:sldLayoutId id="2147483702" r:id="rId12"/>
    <p:sldLayoutId id="2147483689" r:id="rId13"/>
    <p:sldLayoutId id="2147483703" r:id="rId14"/>
    <p:sldLayoutId id="2147483690" r:id="rId15"/>
    <p:sldLayoutId id="2147483704" r:id="rId16"/>
    <p:sldLayoutId id="2147483691" r:id="rId17"/>
    <p:sldLayoutId id="2147483705" r:id="rId18"/>
    <p:sldLayoutId id="2147483697" r:id="rId19"/>
    <p:sldLayoutId id="2147483700" r:id="rId20"/>
    <p:sldLayoutId id="2147483696" r:id="rId21"/>
    <p:sldLayoutId id="2147483701" r:id="rId22"/>
    <p:sldLayoutId id="2147483693" r:id="rId23"/>
    <p:sldLayoutId id="2147483707" r:id="rId24"/>
    <p:sldLayoutId id="2147483694" r:id="rId25"/>
    <p:sldLayoutId id="2147483714" r:id="rId26"/>
    <p:sldLayoutId id="2147483708" r:id="rId27"/>
    <p:sldLayoutId id="2147483709" r:id="rId28"/>
    <p:sldLayoutId id="2147483710" r:id="rId29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467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04792" indent="-304792" algn="l" defTabSz="914377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533387" indent="-228594" algn="l" defTabSz="914377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838179" indent="-228594" algn="l" defTabSz="914377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42971" indent="-228594" algn="l" defTabSz="914377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A"/>
      </a:defPPr>
      <a:lvl1pPr marL="0" algn="l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0" algn="r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0" algn="ctr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algn="l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0" algn="l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0" algn="l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0" algn="l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0" algn="l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0" algn="l" defTabSz="914377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 userDrawn="1">
          <p15:clr>
            <a:srgbClr val="F26B43"/>
          </p15:clr>
        </p15:guide>
        <p15:guide id="3" pos="384" userDrawn="1">
          <p15:clr>
            <a:srgbClr val="F26B43"/>
          </p15:clr>
        </p15:guide>
        <p15:guide id="4" pos="7296" userDrawn="1">
          <p15:clr>
            <a:srgbClr val="F26B43"/>
          </p15:clr>
        </p15:guide>
        <p15:guide id="9" pos="6720" userDrawn="1">
          <p15:clr>
            <a:srgbClr val="F26B43"/>
          </p15:clr>
        </p15:guide>
        <p15:guide id="13" orient="horz" pos="2160" userDrawn="1">
          <p15:clr>
            <a:srgbClr val="F26B43"/>
          </p15:clr>
        </p15:guide>
        <p15:guide id="17" orient="horz" pos="816" userDrawn="1">
          <p15:clr>
            <a:srgbClr val="F26B43"/>
          </p15:clr>
        </p15:guide>
        <p15:guide id="18" orient="horz" pos="3952" userDrawn="1">
          <p15:clr>
            <a:srgbClr val="F26B43"/>
          </p15:clr>
        </p15:guide>
        <p15:guide id="21" orient="horz" pos="3600" userDrawn="1">
          <p15:clr>
            <a:srgbClr val="F26B43"/>
          </p15:clr>
        </p15:guide>
        <p15:guide id="22" orient="horz" pos="288" userDrawn="1">
          <p15:clr>
            <a:srgbClr val="F26B43"/>
          </p15:clr>
        </p15:guide>
        <p15:guide id="23" orient="horz" pos="187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9.svg"/><Relationship Id="rId4" Type="http://schemas.openxmlformats.org/officeDocument/2006/relationships/image" Target="../media/image3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13" Type="http://schemas.openxmlformats.org/officeDocument/2006/relationships/image" Target="../media/image48.png"/><Relationship Id="rId18" Type="http://schemas.openxmlformats.org/officeDocument/2006/relationships/image" Target="../media/image52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39.svg"/><Relationship Id="rId2" Type="http://schemas.openxmlformats.org/officeDocument/2006/relationships/audio" Target="../media/media1.mp3"/><Relationship Id="rId16" Type="http://schemas.openxmlformats.org/officeDocument/2006/relationships/image" Target="../media/image51.png"/><Relationship Id="rId1" Type="http://schemas.microsoft.com/office/2007/relationships/media" Target="../media/media1.mp3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9.svg"/><Relationship Id="rId5" Type="http://schemas.openxmlformats.org/officeDocument/2006/relationships/image" Target="../media/image43.svg"/><Relationship Id="rId4" Type="http://schemas.openxmlformats.org/officeDocument/2006/relationships/image" Target="../media/image5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9.svg"/><Relationship Id="rId5" Type="http://schemas.openxmlformats.org/officeDocument/2006/relationships/image" Target="../media/image43.svg"/><Relationship Id="rId4" Type="http://schemas.openxmlformats.org/officeDocument/2006/relationships/image" Target="../media/image5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9.svg"/><Relationship Id="rId5" Type="http://schemas.openxmlformats.org/officeDocument/2006/relationships/image" Target="../media/image43.svg"/><Relationship Id="rId4" Type="http://schemas.openxmlformats.org/officeDocument/2006/relationships/image" Target="../media/image5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9.svg"/><Relationship Id="rId5" Type="http://schemas.openxmlformats.org/officeDocument/2006/relationships/image" Target="../media/image43.svg"/><Relationship Id="rId4" Type="http://schemas.openxmlformats.org/officeDocument/2006/relationships/image" Target="../media/image5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9.svg"/><Relationship Id="rId5" Type="http://schemas.openxmlformats.org/officeDocument/2006/relationships/image" Target="../media/image43.svg"/><Relationship Id="rId4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3.svg"/><Relationship Id="rId5" Type="http://schemas.openxmlformats.org/officeDocument/2006/relationships/image" Target="../media/image59.jpg"/><Relationship Id="rId4" Type="http://schemas.openxmlformats.org/officeDocument/2006/relationships/image" Target="../media/image5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9.svg"/><Relationship Id="rId5" Type="http://schemas.openxmlformats.org/officeDocument/2006/relationships/image" Target="../media/image43.svg"/><Relationship Id="rId4" Type="http://schemas.openxmlformats.org/officeDocument/2006/relationships/image" Target="../media/image6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9.svg"/><Relationship Id="rId5" Type="http://schemas.openxmlformats.org/officeDocument/2006/relationships/image" Target="../media/image43.svg"/><Relationship Id="rId4" Type="http://schemas.openxmlformats.org/officeDocument/2006/relationships/image" Target="../media/image6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39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63.jpg"/><Relationship Id="rId5" Type="http://schemas.openxmlformats.org/officeDocument/2006/relationships/image" Target="../media/image62.png"/><Relationship Id="rId4" Type="http://schemas.openxmlformats.org/officeDocument/2006/relationships/image" Target="../media/image43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19DEA67-E3FF-26AD-742F-963D0D9CE0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540" r="8957" b="757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E25F222-A53F-A066-CFBC-565A33B37B9A}"/>
              </a:ext>
            </a:extLst>
          </p:cNvPr>
          <p:cNvSpPr/>
          <p:nvPr/>
        </p:nvSpPr>
        <p:spPr>
          <a:xfrm>
            <a:off x="-6210300" y="-9656349"/>
            <a:ext cx="10767229" cy="15993286"/>
          </a:xfrm>
          <a:custGeom>
            <a:avLst/>
            <a:gdLst>
              <a:gd name="csX0" fmla="*/ 0 w 10767229"/>
              <a:gd name="csY0" fmla="*/ 0 h 15993286"/>
              <a:gd name="csX1" fmla="*/ 0 w 10767229"/>
              <a:gd name="csY1" fmla="*/ 15732212 h 15993286"/>
              <a:gd name="csX2" fmla="*/ 3231039 w 10767229"/>
              <a:gd name="csY2" fmla="*/ 15993287 h 15993286"/>
              <a:gd name="csX3" fmla="*/ 9974480 w 10767229"/>
              <a:gd name="csY3" fmla="*/ 14802817 h 15993286"/>
              <a:gd name="csX4" fmla="*/ 10767230 w 10767229"/>
              <a:gd name="csY4" fmla="*/ 13566385 h 15993286"/>
              <a:gd name="csX5" fmla="*/ 10767230 w 10767229"/>
              <a:gd name="csY5" fmla="*/ 0 h 15993286"/>
              <a:gd name="csX6" fmla="*/ 0 w 10767229"/>
              <a:gd name="csY6" fmla="*/ 0 h 159932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0767229" h="15993286">
                <a:moveTo>
                  <a:pt x="0" y="0"/>
                </a:moveTo>
                <a:lnTo>
                  <a:pt x="0" y="15732212"/>
                </a:lnTo>
                <a:cubicBezTo>
                  <a:pt x="1069353" y="15905295"/>
                  <a:pt x="2162928" y="15993287"/>
                  <a:pt x="3231039" y="15993287"/>
                </a:cubicBezTo>
                <a:cubicBezTo>
                  <a:pt x="5525644" y="15993287"/>
                  <a:pt x="7937846" y="15588320"/>
                  <a:pt x="9974480" y="14802817"/>
                </a:cubicBezTo>
                <a:cubicBezTo>
                  <a:pt x="10498701" y="14601162"/>
                  <a:pt x="10767230" y="14221455"/>
                  <a:pt x="10767230" y="13566385"/>
                </a:cubicBezTo>
                <a:lnTo>
                  <a:pt x="10767230" y="0"/>
                </a:lnTo>
                <a:lnTo>
                  <a:pt x="0" y="0"/>
                </a:lnTo>
                <a:close/>
              </a:path>
            </a:pathLst>
          </a:custGeom>
          <a:noFill/>
          <a:ln w="20688" cap="flat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B75E0D3A-EE96-DB7C-9D1C-507FB75366EB}"/>
              </a:ext>
            </a:extLst>
          </p:cNvPr>
          <p:cNvSpPr/>
          <p:nvPr/>
        </p:nvSpPr>
        <p:spPr>
          <a:xfrm>
            <a:off x="-6158954" y="-9291960"/>
            <a:ext cx="10767229" cy="15993286"/>
          </a:xfrm>
          <a:custGeom>
            <a:avLst/>
            <a:gdLst>
              <a:gd name="csX0" fmla="*/ 0 w 10767229"/>
              <a:gd name="csY0" fmla="*/ 0 h 15993286"/>
              <a:gd name="csX1" fmla="*/ 0 w 10767229"/>
              <a:gd name="csY1" fmla="*/ 15732212 h 15993286"/>
              <a:gd name="csX2" fmla="*/ 3231039 w 10767229"/>
              <a:gd name="csY2" fmla="*/ 15993287 h 15993286"/>
              <a:gd name="csX3" fmla="*/ 9974480 w 10767229"/>
              <a:gd name="csY3" fmla="*/ 14802817 h 15993286"/>
              <a:gd name="csX4" fmla="*/ 10767230 w 10767229"/>
              <a:gd name="csY4" fmla="*/ 13566385 h 15993286"/>
              <a:gd name="csX5" fmla="*/ 10767230 w 10767229"/>
              <a:gd name="csY5" fmla="*/ 0 h 15993286"/>
              <a:gd name="csX6" fmla="*/ 0 w 10767229"/>
              <a:gd name="csY6" fmla="*/ 0 h 159932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0767229" h="15993286">
                <a:moveTo>
                  <a:pt x="0" y="0"/>
                </a:moveTo>
                <a:lnTo>
                  <a:pt x="0" y="15732212"/>
                </a:lnTo>
                <a:cubicBezTo>
                  <a:pt x="1069353" y="15905295"/>
                  <a:pt x="2162928" y="15993287"/>
                  <a:pt x="3231039" y="15993287"/>
                </a:cubicBezTo>
                <a:cubicBezTo>
                  <a:pt x="5525644" y="15993287"/>
                  <a:pt x="7937846" y="15588320"/>
                  <a:pt x="9974480" y="14802817"/>
                </a:cubicBezTo>
                <a:cubicBezTo>
                  <a:pt x="10498701" y="14601162"/>
                  <a:pt x="10767230" y="14221455"/>
                  <a:pt x="10767230" y="13566385"/>
                </a:cubicBezTo>
                <a:lnTo>
                  <a:pt x="10767230" y="0"/>
                </a:lnTo>
                <a:lnTo>
                  <a:pt x="0" y="0"/>
                </a:lnTo>
                <a:close/>
              </a:path>
            </a:pathLst>
          </a:custGeom>
          <a:solidFill>
            <a:srgbClr val="E7EEF1">
              <a:alpha val="85000"/>
            </a:srgbClr>
          </a:solidFill>
          <a:ln w="20688" cap="flat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B701040-AA4A-AADB-2B72-0F6DA7D5E899}"/>
              </a:ext>
            </a:extLst>
          </p:cNvPr>
          <p:cNvSpPr/>
          <p:nvPr/>
        </p:nvSpPr>
        <p:spPr>
          <a:xfrm>
            <a:off x="-6207608" y="-9654692"/>
            <a:ext cx="10516920" cy="15394946"/>
          </a:xfrm>
          <a:custGeom>
            <a:avLst/>
            <a:gdLst>
              <a:gd name="csX0" fmla="*/ 10463919 w 10516920"/>
              <a:gd name="csY0" fmla="*/ 0 h 15394946"/>
              <a:gd name="csX1" fmla="*/ 10463919 w 10516920"/>
              <a:gd name="csY1" fmla="*/ 12941543 h 15394946"/>
              <a:gd name="csX2" fmla="*/ 9688147 w 10516920"/>
              <a:gd name="csY2" fmla="*/ 14153339 h 15394946"/>
              <a:gd name="csX3" fmla="*/ 2954229 w 10516920"/>
              <a:gd name="csY3" fmla="*/ 15341944 h 15394946"/>
              <a:gd name="csX4" fmla="*/ 0 w 10516920"/>
              <a:gd name="csY4" fmla="*/ 15123519 h 15394946"/>
              <a:gd name="csX5" fmla="*/ 0 w 10516920"/>
              <a:gd name="csY5" fmla="*/ 15176936 h 15394946"/>
              <a:gd name="csX6" fmla="*/ 2954229 w 10516920"/>
              <a:gd name="csY6" fmla="*/ 15394946 h 15394946"/>
              <a:gd name="csX7" fmla="*/ 9707194 w 10516920"/>
              <a:gd name="csY7" fmla="*/ 14202614 h 15394946"/>
              <a:gd name="csX8" fmla="*/ 10516921 w 10516920"/>
              <a:gd name="csY8" fmla="*/ 12941543 h 15394946"/>
              <a:gd name="csX9" fmla="*/ 10516921 w 10516920"/>
              <a:gd name="csY9" fmla="*/ 0 h 15394946"/>
              <a:gd name="csX10" fmla="*/ 10463919 w 10516920"/>
              <a:gd name="csY10" fmla="*/ 0 h 1539494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0516920" h="15394946">
                <a:moveTo>
                  <a:pt x="10463919" y="0"/>
                </a:moveTo>
                <a:lnTo>
                  <a:pt x="10463919" y="12941543"/>
                </a:lnTo>
                <a:cubicBezTo>
                  <a:pt x="10463919" y="13564729"/>
                  <a:pt x="10217336" y="13949612"/>
                  <a:pt x="9688147" y="14153339"/>
                </a:cubicBezTo>
                <a:cubicBezTo>
                  <a:pt x="7700787" y="14919794"/>
                  <a:pt x="5309289" y="15341944"/>
                  <a:pt x="2954229" y="15341944"/>
                </a:cubicBezTo>
                <a:cubicBezTo>
                  <a:pt x="1973903" y="15341944"/>
                  <a:pt x="980326" y="15268239"/>
                  <a:pt x="0" y="15123519"/>
                </a:cubicBezTo>
                <a:lnTo>
                  <a:pt x="0" y="15176936"/>
                </a:lnTo>
                <a:cubicBezTo>
                  <a:pt x="980326" y="15321448"/>
                  <a:pt x="1973903" y="15394946"/>
                  <a:pt x="2954229" y="15394946"/>
                </a:cubicBezTo>
                <a:cubicBezTo>
                  <a:pt x="5315707" y="15394946"/>
                  <a:pt x="7713830" y="14971554"/>
                  <a:pt x="9707194" y="14202614"/>
                </a:cubicBezTo>
                <a:cubicBezTo>
                  <a:pt x="10259572" y="13990192"/>
                  <a:pt x="10516921" y="13589367"/>
                  <a:pt x="10516921" y="12941543"/>
                </a:cubicBezTo>
                <a:lnTo>
                  <a:pt x="10516921" y="0"/>
                </a:lnTo>
                <a:lnTo>
                  <a:pt x="10463919" y="0"/>
                </a:lnTo>
                <a:close/>
              </a:path>
            </a:pathLst>
          </a:custGeom>
          <a:solidFill>
            <a:srgbClr val="0051A5"/>
          </a:solidFill>
          <a:ln w="20688" cap="flat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C9817083-4336-53FB-2F97-89DCD736C2A7}"/>
              </a:ext>
            </a:extLst>
          </p:cNvPr>
          <p:cNvSpPr/>
          <p:nvPr/>
        </p:nvSpPr>
        <p:spPr>
          <a:xfrm>
            <a:off x="-6207608" y="-9654692"/>
            <a:ext cx="10229965" cy="16066578"/>
          </a:xfrm>
          <a:custGeom>
            <a:avLst/>
            <a:gdLst>
              <a:gd name="csX0" fmla="*/ 10197254 w 10229965"/>
              <a:gd name="csY0" fmla="*/ 0 h 16066578"/>
              <a:gd name="csX1" fmla="*/ 10197254 w 10229965"/>
              <a:gd name="csY1" fmla="*/ 13623321 h 16066578"/>
              <a:gd name="csX2" fmla="*/ 9414856 w 10229965"/>
              <a:gd name="csY2" fmla="*/ 14844639 h 16066578"/>
              <a:gd name="csX3" fmla="*/ 2677418 w 10229965"/>
              <a:gd name="csY3" fmla="*/ 16034074 h 16066578"/>
              <a:gd name="csX4" fmla="*/ 0 w 10229965"/>
              <a:gd name="csY4" fmla="*/ 15854571 h 16066578"/>
              <a:gd name="csX5" fmla="*/ 0 w 10229965"/>
              <a:gd name="csY5" fmla="*/ 15887491 h 16066578"/>
              <a:gd name="csX6" fmla="*/ 2677418 w 10229965"/>
              <a:gd name="csY6" fmla="*/ 16066578 h 16066578"/>
              <a:gd name="csX7" fmla="*/ 9426657 w 10229965"/>
              <a:gd name="csY7" fmla="*/ 14875073 h 16066578"/>
              <a:gd name="csX8" fmla="*/ 10229965 w 10229965"/>
              <a:gd name="csY8" fmla="*/ 13623527 h 16066578"/>
              <a:gd name="csX9" fmla="*/ 10229965 w 10229965"/>
              <a:gd name="csY9" fmla="*/ 0 h 16066578"/>
              <a:gd name="csX10" fmla="*/ 10197254 w 10229965"/>
              <a:gd name="csY10" fmla="*/ 0 h 160665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0229965" h="16066578">
                <a:moveTo>
                  <a:pt x="10197254" y="0"/>
                </a:moveTo>
                <a:lnTo>
                  <a:pt x="10197254" y="13623321"/>
                </a:lnTo>
                <a:cubicBezTo>
                  <a:pt x="10197254" y="14251267"/>
                  <a:pt x="9948601" y="14639257"/>
                  <a:pt x="9414856" y="14844639"/>
                </a:cubicBezTo>
                <a:cubicBezTo>
                  <a:pt x="7426461" y="15611509"/>
                  <a:pt x="5033720" y="16034074"/>
                  <a:pt x="2677418" y="16034074"/>
                </a:cubicBezTo>
                <a:cubicBezTo>
                  <a:pt x="1790881" y="16034074"/>
                  <a:pt x="890471" y="15973618"/>
                  <a:pt x="0" y="15854571"/>
                </a:cubicBezTo>
                <a:lnTo>
                  <a:pt x="0" y="15887491"/>
                </a:lnTo>
                <a:cubicBezTo>
                  <a:pt x="890471" y="16006331"/>
                  <a:pt x="1790881" y="16066578"/>
                  <a:pt x="2677418" y="16066578"/>
                </a:cubicBezTo>
                <a:cubicBezTo>
                  <a:pt x="5037654" y="16066578"/>
                  <a:pt x="7434536" y="15643392"/>
                  <a:pt x="9426657" y="14875073"/>
                </a:cubicBezTo>
                <a:cubicBezTo>
                  <a:pt x="9974688" y="14664309"/>
                  <a:pt x="10229965" y="14266588"/>
                  <a:pt x="10229965" y="13623527"/>
                </a:cubicBezTo>
                <a:lnTo>
                  <a:pt x="10229965" y="0"/>
                </a:lnTo>
                <a:lnTo>
                  <a:pt x="10197254" y="0"/>
                </a:lnTo>
                <a:close/>
              </a:path>
            </a:pathLst>
          </a:custGeom>
          <a:solidFill>
            <a:srgbClr val="FFFFFF"/>
          </a:solidFill>
          <a:ln w="20688" cap="flat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06FD200-31BA-6C69-41D7-194ABE080B72}"/>
              </a:ext>
            </a:extLst>
          </p:cNvPr>
          <p:cNvSpPr/>
          <p:nvPr/>
        </p:nvSpPr>
        <p:spPr>
          <a:xfrm>
            <a:off x="-6207401" y="-9654692"/>
            <a:ext cx="11076545" cy="16356018"/>
          </a:xfrm>
          <a:custGeom>
            <a:avLst/>
            <a:gdLst>
              <a:gd name="csX0" fmla="*/ 11011328 w 11076545"/>
              <a:gd name="csY0" fmla="*/ 0 h 16356018"/>
              <a:gd name="csX1" fmla="*/ 11011328 w 11076545"/>
              <a:gd name="csY1" fmla="*/ 13613797 h 16356018"/>
              <a:gd name="csX2" fmla="*/ 10147150 w 11076545"/>
              <a:gd name="csY2" fmla="*/ 14963894 h 16356018"/>
              <a:gd name="csX3" fmla="*/ 2629800 w 11076545"/>
              <a:gd name="csY3" fmla="*/ 16290801 h 16356018"/>
              <a:gd name="csX4" fmla="*/ 0 w 11076545"/>
              <a:gd name="csY4" fmla="*/ 16135522 h 16356018"/>
              <a:gd name="csX5" fmla="*/ 0 w 11076545"/>
              <a:gd name="csY5" fmla="*/ 16201153 h 16356018"/>
              <a:gd name="csX6" fmla="*/ 2629800 w 11076545"/>
              <a:gd name="csY6" fmla="*/ 16356018 h 16356018"/>
              <a:gd name="csX7" fmla="*/ 10170546 w 11076545"/>
              <a:gd name="csY7" fmla="*/ 15024763 h 16356018"/>
              <a:gd name="csX8" fmla="*/ 11076545 w 11076545"/>
              <a:gd name="csY8" fmla="*/ 13613797 h 16356018"/>
              <a:gd name="csX9" fmla="*/ 11076545 w 11076545"/>
              <a:gd name="csY9" fmla="*/ 0 h 16356018"/>
              <a:gd name="csX10" fmla="*/ 11011328 w 11076545"/>
              <a:gd name="csY10" fmla="*/ 0 h 163560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1076545" h="16356018">
                <a:moveTo>
                  <a:pt x="11011328" y="0"/>
                </a:moveTo>
                <a:lnTo>
                  <a:pt x="11011328" y="13613797"/>
                </a:lnTo>
                <a:cubicBezTo>
                  <a:pt x="11011328" y="14308203"/>
                  <a:pt x="10736795" y="14737187"/>
                  <a:pt x="10147150" y="14963894"/>
                </a:cubicBezTo>
                <a:cubicBezTo>
                  <a:pt x="7928529" y="15819582"/>
                  <a:pt x="5258771" y="16290801"/>
                  <a:pt x="2629800" y="16290801"/>
                </a:cubicBezTo>
                <a:cubicBezTo>
                  <a:pt x="1760860" y="16290801"/>
                  <a:pt x="876393" y="16238421"/>
                  <a:pt x="0" y="16135522"/>
                </a:cubicBezTo>
                <a:lnTo>
                  <a:pt x="0" y="16201153"/>
                </a:lnTo>
                <a:cubicBezTo>
                  <a:pt x="876393" y="16303844"/>
                  <a:pt x="1760860" y="16356018"/>
                  <a:pt x="2629800" y="16356018"/>
                </a:cubicBezTo>
                <a:cubicBezTo>
                  <a:pt x="5266639" y="16356018"/>
                  <a:pt x="7944678" y="15883143"/>
                  <a:pt x="10170546" y="15024763"/>
                </a:cubicBezTo>
                <a:cubicBezTo>
                  <a:pt x="10788762" y="14787082"/>
                  <a:pt x="11076545" y="14338638"/>
                  <a:pt x="11076545" y="13613797"/>
                </a:cubicBezTo>
                <a:lnTo>
                  <a:pt x="11076545" y="0"/>
                </a:lnTo>
                <a:lnTo>
                  <a:pt x="11011328" y="0"/>
                </a:lnTo>
                <a:close/>
              </a:path>
            </a:pathLst>
          </a:custGeom>
          <a:solidFill>
            <a:srgbClr val="52B5E0"/>
          </a:solidFill>
          <a:ln w="20688" cap="flat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E95EF8-775C-9133-811C-0CCF630B5C2B}"/>
              </a:ext>
            </a:extLst>
          </p:cNvPr>
          <p:cNvSpPr/>
          <p:nvPr/>
        </p:nvSpPr>
        <p:spPr>
          <a:xfrm>
            <a:off x="-6207608" y="-9654692"/>
            <a:ext cx="10815883" cy="15682936"/>
          </a:xfrm>
          <a:custGeom>
            <a:avLst/>
            <a:gdLst>
              <a:gd name="csX0" fmla="*/ 10718369 w 10815883"/>
              <a:gd name="csY0" fmla="*/ 0 h 15682936"/>
              <a:gd name="csX1" fmla="*/ 10718369 w 10815883"/>
              <a:gd name="csY1" fmla="*/ 13207174 h 15682936"/>
              <a:gd name="csX2" fmla="*/ 9956882 w 10815883"/>
              <a:gd name="csY2" fmla="*/ 14398058 h 15682936"/>
              <a:gd name="csX3" fmla="*/ 3231039 w 10815883"/>
              <a:gd name="csY3" fmla="*/ 15585214 h 15682936"/>
              <a:gd name="csX4" fmla="*/ 0 w 10815883"/>
              <a:gd name="csY4" fmla="*/ 15323519 h 15682936"/>
              <a:gd name="csX5" fmla="*/ 0 w 10815883"/>
              <a:gd name="csY5" fmla="*/ 15422483 h 15682936"/>
              <a:gd name="csX6" fmla="*/ 3231039 w 10815883"/>
              <a:gd name="csY6" fmla="*/ 15682937 h 15682936"/>
              <a:gd name="csX7" fmla="*/ 9991872 w 10815883"/>
              <a:gd name="csY7" fmla="*/ 14489154 h 15682936"/>
              <a:gd name="csX8" fmla="*/ 10815883 w 10815883"/>
              <a:gd name="csY8" fmla="*/ 13207174 h 15682936"/>
              <a:gd name="csX9" fmla="*/ 10815883 w 10815883"/>
              <a:gd name="csY9" fmla="*/ 0 h 15682936"/>
              <a:gd name="csX10" fmla="*/ 10718162 w 10815883"/>
              <a:gd name="csY10" fmla="*/ 0 h 156829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0815883" h="15682936">
                <a:moveTo>
                  <a:pt x="10718369" y="0"/>
                </a:moveTo>
                <a:lnTo>
                  <a:pt x="10718369" y="13207174"/>
                </a:lnTo>
                <a:cubicBezTo>
                  <a:pt x="10718369" y="13819800"/>
                  <a:pt x="10476341" y="14198266"/>
                  <a:pt x="9956882" y="14398058"/>
                </a:cubicBezTo>
                <a:cubicBezTo>
                  <a:pt x="7972007" y="15163685"/>
                  <a:pt x="5583407" y="15585214"/>
                  <a:pt x="3231039" y="15585214"/>
                </a:cubicBezTo>
                <a:cubicBezTo>
                  <a:pt x="2155889" y="15585214"/>
                  <a:pt x="1069145" y="15497017"/>
                  <a:pt x="0" y="15323519"/>
                </a:cubicBezTo>
                <a:lnTo>
                  <a:pt x="0" y="15422483"/>
                </a:lnTo>
                <a:cubicBezTo>
                  <a:pt x="1069352" y="15595153"/>
                  <a:pt x="2155889" y="15682937"/>
                  <a:pt x="3231039" y="15682937"/>
                </a:cubicBezTo>
                <a:cubicBezTo>
                  <a:pt x="5595001" y="15682937"/>
                  <a:pt x="7996231" y="15258923"/>
                  <a:pt x="9991872" y="14489154"/>
                </a:cubicBezTo>
                <a:cubicBezTo>
                  <a:pt x="10554187" y="14273006"/>
                  <a:pt x="10815883" y="13865555"/>
                  <a:pt x="10815883" y="13207174"/>
                </a:cubicBezTo>
                <a:lnTo>
                  <a:pt x="10815883" y="0"/>
                </a:lnTo>
                <a:lnTo>
                  <a:pt x="10718162" y="0"/>
                </a:lnTo>
                <a:close/>
              </a:path>
            </a:pathLst>
          </a:custGeom>
          <a:solidFill>
            <a:srgbClr val="FFC82D"/>
          </a:solidFill>
          <a:ln w="20688" cap="flat">
            <a:noFill/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4710C1-FD6E-A3DC-17F0-E5B63CCF5623}"/>
              </a:ext>
            </a:extLst>
          </p:cNvPr>
          <p:cNvSpPr txBox="1"/>
          <p:nvPr/>
        </p:nvSpPr>
        <p:spPr>
          <a:xfrm>
            <a:off x="609600" y="2059022"/>
            <a:ext cx="3105873" cy="849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6576" rIns="36576" bIns="36576" numCol="1" rtlCol="0" anchor="t" anchorCtr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</a:pPr>
            <a:r>
              <a:rPr lang="fr-CA" sz="2800" dirty="0">
                <a:solidFill>
                  <a:schemeClr val="accent1"/>
                </a:solidFill>
                <a:cs typeface="Arial" panose="020B0604020202020204" pitchFamily="34" charset="0"/>
              </a:rPr>
              <a:t>Trouver et exécuter des rapports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129A7E-C1F8-93CC-A892-18F49417DB15}"/>
              </a:ext>
            </a:extLst>
          </p:cNvPr>
          <p:cNvSpPr/>
          <p:nvPr/>
        </p:nvSpPr>
        <p:spPr>
          <a:xfrm>
            <a:off x="609600" y="3151962"/>
            <a:ext cx="2556600" cy="46166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0" algn="ctr"/>
            <a:r>
              <a:rPr lang="en-CA" b="1" dirty="0">
                <a:solidFill>
                  <a:srgbClr val="FFFFFF"/>
                </a:solidFill>
                <a:latin typeface="Roboto"/>
              </a:rPr>
              <a:t>Allons-y !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3967B443-6EEA-D26E-8D33-00E90E3C3D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90138" y="5549900"/>
            <a:ext cx="1838325" cy="723900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C7FE278-55BF-9D41-BF83-596028AB16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332170" y="1238239"/>
            <a:ext cx="2834030" cy="90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38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">
        <p:fade/>
      </p:transition>
    </mc:Choice>
    <mc:Fallback>
      <p:transition spd="med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11" grpId="0"/>
      <p:bldP spid="1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Header box and text">
            <a:extLst>
              <a:ext uri="{FF2B5EF4-FFF2-40B4-BE49-F238E27FC236}">
                <a16:creationId xmlns:a16="http://schemas.microsoft.com/office/drawing/2014/main" id="{0826BD6A-4C6D-D98E-3005-62C688F4293F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0663E044-749E-5C02-94E7-10FFE6622591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A25BA27-47D4-0F04-A231-9E6FDAD8DD24}"/>
                </a:ext>
              </a:extLst>
            </p:cNvPr>
            <p:cNvSpPr txBox="1"/>
            <p:nvPr/>
          </p:nvSpPr>
          <p:spPr>
            <a:xfrm>
              <a:off x="135078" y="1344835"/>
              <a:ext cx="2398572" cy="1107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fr-CA" sz="2200" dirty="0">
                  <a:solidFill>
                    <a:schemeClr val="bg1"/>
                  </a:solidFill>
                </a:rPr>
                <a:t>Comment trouver et exécuter des rapports</a:t>
              </a:r>
            </a:p>
          </p:txBody>
        </p:sp>
      </p:grpSp>
      <p:pic>
        <p:nvPicPr>
          <p:cNvPr id="13" name="Laptop">
            <a:extLst>
              <a:ext uri="{FF2B5EF4-FFF2-40B4-BE49-F238E27FC236}">
                <a16:creationId xmlns:a16="http://schemas.microsoft.com/office/drawing/2014/main" id="{AC58D720-5925-A5A7-50C3-78847CA429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4363" y="517223"/>
            <a:ext cx="12523673" cy="7171958"/>
          </a:xfrm>
          <a:prstGeom prst="rect">
            <a:avLst/>
          </a:prstGeom>
        </p:spPr>
      </p:pic>
      <p:sp>
        <p:nvSpPr>
          <p:cNvPr id="29" name="Body Copy">
            <a:extLst>
              <a:ext uri="{FF2B5EF4-FFF2-40B4-BE49-F238E27FC236}">
                <a16:creationId xmlns:a16="http://schemas.microsoft.com/office/drawing/2014/main" id="{03F81C9C-8AC9-4F77-2393-A9E810EB9B55}"/>
              </a:ext>
            </a:extLst>
          </p:cNvPr>
          <p:cNvSpPr txBox="1"/>
          <p:nvPr/>
        </p:nvSpPr>
        <p:spPr>
          <a:xfrm>
            <a:off x="424382" y="2786421"/>
            <a:ext cx="2109268" cy="3593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fr-CA" sz="1000" dirty="0"/>
              <a:t>Dans la barre de navigation du haut, sous </a:t>
            </a:r>
            <a:r>
              <a:rPr lang="fr-CA" sz="1000" b="1" dirty="0">
                <a:latin typeface="+mj-lt"/>
              </a:rPr>
              <a:t>Rapports</a:t>
            </a:r>
            <a:r>
              <a:rPr lang="fr-CA" sz="1000" dirty="0"/>
              <a:t>, vous pouvez accéder rapidement à tous les rapports :</a:t>
            </a:r>
          </a:p>
          <a:p>
            <a:pPr marL="144000" indent="-144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CA" sz="1000" b="1" dirty="0">
                <a:latin typeface="+mj-lt"/>
              </a:rPr>
              <a:t>Nouvelles affaires </a:t>
            </a:r>
          </a:p>
          <a:p>
            <a:pPr marL="144000" indent="-144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CA" sz="1000" b="1" dirty="0">
                <a:latin typeface="+mj-lt"/>
              </a:rPr>
              <a:t>Liste de clients</a:t>
            </a:r>
          </a:p>
          <a:p>
            <a:pPr marL="144000" indent="-144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CA" sz="1000" b="1" dirty="0">
                <a:latin typeface="+mj-lt"/>
              </a:rPr>
              <a:t>Polices en danger de déchéance</a:t>
            </a:r>
          </a:p>
          <a:p>
            <a:pPr marL="144000" indent="-144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CA" sz="1000" b="1" dirty="0">
                <a:latin typeface="+mj-lt"/>
              </a:rPr>
              <a:t>Renouvellement, expiration ou</a:t>
            </a:r>
            <a:br>
              <a:rPr lang="fr-CA" sz="1000" b="1" dirty="0">
                <a:latin typeface="+mj-lt"/>
              </a:rPr>
            </a:br>
            <a:r>
              <a:rPr lang="fr-CA" sz="1000" b="1" dirty="0">
                <a:latin typeface="+mj-lt"/>
              </a:rPr>
              <a:t>transformation de police</a:t>
            </a:r>
          </a:p>
          <a:p>
            <a:pPr marL="144000" indent="-144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CA" sz="1000" b="1" dirty="0">
                <a:latin typeface="+mj-lt"/>
              </a:rPr>
              <a:t>Modifications, avenants</a:t>
            </a:r>
            <a:br>
              <a:rPr lang="fr-CA" sz="1000" b="1" dirty="0">
                <a:latin typeface="+mj-lt"/>
              </a:rPr>
            </a:br>
            <a:r>
              <a:rPr lang="fr-CA" sz="1000" b="1" dirty="0">
                <a:latin typeface="+mj-lt"/>
              </a:rPr>
              <a:t>et exclusions</a:t>
            </a:r>
          </a:p>
          <a:p>
            <a:pPr marL="144000" indent="-144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CA" sz="1000" b="1" i="1" dirty="0">
                <a:solidFill>
                  <a:srgbClr val="FF0000"/>
                </a:solidFill>
                <a:latin typeface="+mj-lt"/>
              </a:rPr>
              <a:t>Permis et rapports d’E&amp;O </a:t>
            </a:r>
            <a:r>
              <a:rPr lang="fr-CA" sz="1000" b="1" i="1" dirty="0" err="1">
                <a:solidFill>
                  <a:srgbClr val="FF0000"/>
                </a:solidFill>
                <a:latin typeface="+mj-lt"/>
              </a:rPr>
              <a:t>porchainment</a:t>
            </a:r>
            <a:endParaRPr lang="fr-CA" sz="1000" b="1" i="1" dirty="0">
              <a:solidFill>
                <a:srgbClr val="FF0000"/>
              </a:solidFill>
              <a:latin typeface="+mj-lt"/>
            </a:endParaRPr>
          </a:p>
          <a:p>
            <a:pPr marL="144000" indent="-144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CA" sz="1000" b="1" dirty="0">
                <a:latin typeface="+mj-lt"/>
              </a:rPr>
              <a:t>Relevés de rémunération</a:t>
            </a:r>
          </a:p>
          <a:p>
            <a:pPr marL="144000" indent="-144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CA" sz="1000" b="1" dirty="0">
                <a:latin typeface="+mj-lt"/>
              </a:rPr>
              <a:t>Rapports de rémunération </a:t>
            </a:r>
          </a:p>
          <a:p>
            <a:pPr marL="144000" indent="-144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CA" sz="1000" b="1" dirty="0">
                <a:latin typeface="+mj-lt"/>
              </a:rPr>
              <a:t>Exigences en suspens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Vous trouverez également les rapports les plus consultés sous </a:t>
            </a:r>
            <a:r>
              <a:rPr lang="fr-CA" sz="1000" b="1" dirty="0">
                <a:latin typeface="+mj-lt"/>
              </a:rPr>
              <a:t>Liens rapides</a:t>
            </a:r>
            <a:r>
              <a:rPr lang="fr-CA" sz="1000" dirty="0"/>
              <a:t>.</a:t>
            </a:r>
          </a:p>
        </p:txBody>
      </p:sp>
      <p:grpSp>
        <p:nvGrpSpPr>
          <p:cNvPr id="10" name="Homescreen">
            <a:extLst>
              <a:ext uri="{FF2B5EF4-FFF2-40B4-BE49-F238E27FC236}">
                <a16:creationId xmlns:a16="http://schemas.microsoft.com/office/drawing/2014/main" id="{27556305-5E02-C5B8-6A62-86579A65970A}"/>
              </a:ext>
            </a:extLst>
          </p:cNvPr>
          <p:cNvGrpSpPr/>
          <p:nvPr/>
        </p:nvGrpSpPr>
        <p:grpSpPr>
          <a:xfrm>
            <a:off x="2852928" y="841248"/>
            <a:ext cx="9317736" cy="11725869"/>
            <a:chOff x="2852928" y="841248"/>
            <a:chExt cx="9317736" cy="11725869"/>
          </a:xfrm>
        </p:grpSpPr>
        <p:pic>
          <p:nvPicPr>
            <p:cNvPr id="7" name="Home Screen">
              <a:extLst>
                <a:ext uri="{FF2B5EF4-FFF2-40B4-BE49-F238E27FC236}">
                  <a16:creationId xmlns:a16="http://schemas.microsoft.com/office/drawing/2014/main" id="{8B1FC672-1A4A-0597-F757-243E7C5BD7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52928" y="841248"/>
              <a:ext cx="9317736" cy="9452558"/>
            </a:xfrm>
            <a:prstGeom prst="rect">
              <a:avLst/>
            </a:prstGeom>
          </p:spPr>
        </p:pic>
        <p:pic>
          <p:nvPicPr>
            <p:cNvPr id="9" name="Home Screen bottom">
              <a:extLst>
                <a:ext uri="{FF2B5EF4-FFF2-40B4-BE49-F238E27FC236}">
                  <a16:creationId xmlns:a16="http://schemas.microsoft.com/office/drawing/2014/main" id="{459F6F2B-A7AE-C0A4-DEE3-189D2B290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52928" y="3114559"/>
              <a:ext cx="9317736" cy="9452558"/>
            </a:xfrm>
            <a:prstGeom prst="rect">
              <a:avLst/>
            </a:prstGeom>
          </p:spPr>
        </p:pic>
      </p:grpSp>
      <p:pic>
        <p:nvPicPr>
          <p:cNvPr id="14" name="FINGER">
            <a:extLst>
              <a:ext uri="{FF2B5EF4-FFF2-40B4-BE49-F238E27FC236}">
                <a16:creationId xmlns:a16="http://schemas.microsoft.com/office/drawing/2014/main" id="{A9E8F78C-C572-CBF5-F037-EFC7805AFB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591332">
            <a:off x="4192573" y="1772654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Open Menu">
            <a:extLst>
              <a:ext uri="{FF2B5EF4-FFF2-40B4-BE49-F238E27FC236}">
                <a16:creationId xmlns:a16="http://schemas.microsoft.com/office/drawing/2014/main" id="{F7BFED6F-1716-BB8A-A6A4-374EAEA5A7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2927" y="845041"/>
            <a:ext cx="9317736" cy="9452558"/>
          </a:xfrm>
          <a:prstGeom prst="rect">
            <a:avLst/>
          </a:prstGeom>
        </p:spPr>
      </p:pic>
      <p:pic>
        <p:nvPicPr>
          <p:cNvPr id="38" name="Open2">
            <a:extLst>
              <a:ext uri="{FF2B5EF4-FFF2-40B4-BE49-F238E27FC236}">
                <a16:creationId xmlns:a16="http://schemas.microsoft.com/office/drawing/2014/main" id="{40086243-CEE3-ACBE-8159-F18478FC2C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52928" y="841248"/>
            <a:ext cx="9317736" cy="9452558"/>
          </a:xfrm>
          <a:prstGeom prst="rect">
            <a:avLst/>
          </a:prstGeom>
        </p:spPr>
      </p:pic>
      <p:pic>
        <p:nvPicPr>
          <p:cNvPr id="35" name="Open3">
            <a:extLst>
              <a:ext uri="{FF2B5EF4-FFF2-40B4-BE49-F238E27FC236}">
                <a16:creationId xmlns:a16="http://schemas.microsoft.com/office/drawing/2014/main" id="{56F11CD0-AA2D-01F9-24A5-A57570B77B3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52928" y="841248"/>
            <a:ext cx="9317736" cy="9452558"/>
          </a:xfrm>
          <a:prstGeom prst="rect">
            <a:avLst/>
          </a:prstGeom>
        </p:spPr>
      </p:pic>
      <p:pic>
        <p:nvPicPr>
          <p:cNvPr id="32" name="Open4">
            <a:extLst>
              <a:ext uri="{FF2B5EF4-FFF2-40B4-BE49-F238E27FC236}">
                <a16:creationId xmlns:a16="http://schemas.microsoft.com/office/drawing/2014/main" id="{51DB19F1-30E9-7B03-2926-AE9644986A6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52928" y="841248"/>
            <a:ext cx="9317736" cy="9452558"/>
          </a:xfrm>
          <a:prstGeom prst="rect">
            <a:avLst/>
          </a:prstGeom>
        </p:spPr>
      </p:pic>
      <p:pic>
        <p:nvPicPr>
          <p:cNvPr id="28" name="Open5">
            <a:extLst>
              <a:ext uri="{FF2B5EF4-FFF2-40B4-BE49-F238E27FC236}">
                <a16:creationId xmlns:a16="http://schemas.microsoft.com/office/drawing/2014/main" id="{A7C54E86-7833-6F71-4F30-BC224BB354F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852928" y="841248"/>
            <a:ext cx="9317736" cy="9452558"/>
          </a:xfrm>
          <a:prstGeom prst="rect">
            <a:avLst/>
          </a:prstGeom>
        </p:spPr>
      </p:pic>
      <p:pic>
        <p:nvPicPr>
          <p:cNvPr id="21" name="Open6">
            <a:extLst>
              <a:ext uri="{FF2B5EF4-FFF2-40B4-BE49-F238E27FC236}">
                <a16:creationId xmlns:a16="http://schemas.microsoft.com/office/drawing/2014/main" id="{DDB644EC-1409-2460-2187-7FC5472E860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52928" y="841248"/>
            <a:ext cx="9317736" cy="9452558"/>
          </a:xfrm>
          <a:prstGeom prst="rect">
            <a:avLst/>
          </a:prstGeom>
        </p:spPr>
      </p:pic>
      <p:pic>
        <p:nvPicPr>
          <p:cNvPr id="18" name="Open7">
            <a:extLst>
              <a:ext uri="{FF2B5EF4-FFF2-40B4-BE49-F238E27FC236}">
                <a16:creationId xmlns:a16="http://schemas.microsoft.com/office/drawing/2014/main" id="{EC38007C-646A-B5CB-2AEE-67AF72F797A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52928" y="841248"/>
            <a:ext cx="9317736" cy="9452558"/>
          </a:xfrm>
          <a:prstGeom prst="rect">
            <a:avLst/>
          </a:prstGeom>
        </p:spPr>
      </p:pic>
      <p:pic>
        <p:nvPicPr>
          <p:cNvPr id="16" name="Open8">
            <a:extLst>
              <a:ext uri="{FF2B5EF4-FFF2-40B4-BE49-F238E27FC236}">
                <a16:creationId xmlns:a16="http://schemas.microsoft.com/office/drawing/2014/main" id="{A9AEE751-2523-CC1C-9D85-BAB630BAB12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852928" y="841248"/>
            <a:ext cx="9317736" cy="9452558"/>
          </a:xfrm>
          <a:prstGeom prst="rect">
            <a:avLst/>
          </a:prstGeom>
        </p:spPr>
      </p:pic>
      <p:pic>
        <p:nvPicPr>
          <p:cNvPr id="69" name="FINGER">
            <a:extLst>
              <a:ext uri="{FF2B5EF4-FFF2-40B4-BE49-F238E27FC236}">
                <a16:creationId xmlns:a16="http://schemas.microsoft.com/office/drawing/2014/main" id="{97F4C8D2-F005-69B3-C8E1-712BD45820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591332">
            <a:off x="4171233" y="1932649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" name="FINGER">
            <a:extLst>
              <a:ext uri="{FF2B5EF4-FFF2-40B4-BE49-F238E27FC236}">
                <a16:creationId xmlns:a16="http://schemas.microsoft.com/office/drawing/2014/main" id="{04BFA48B-61CE-E9E6-F835-B8A900D413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591332">
            <a:off x="3177107" y="1831180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Colored box at top">
            <a:extLst>
              <a:ext uri="{FF2B5EF4-FFF2-40B4-BE49-F238E27FC236}">
                <a16:creationId xmlns:a16="http://schemas.microsoft.com/office/drawing/2014/main" id="{F6535591-1E52-D506-93E6-9340D7420BF6}"/>
              </a:ext>
            </a:extLst>
          </p:cNvPr>
          <p:cNvSpPr/>
          <p:nvPr/>
        </p:nvSpPr>
        <p:spPr>
          <a:xfrm>
            <a:off x="2533650" y="0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Top Laptop Frame">
            <a:extLst>
              <a:ext uri="{FF2B5EF4-FFF2-40B4-BE49-F238E27FC236}">
                <a16:creationId xmlns:a16="http://schemas.microsoft.com/office/drawing/2014/main" id="{9312AA5E-6E93-475A-6EBE-4C426C773DC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94513"/>
          <a:stretch>
            <a:fillRect/>
          </a:stretch>
        </p:blipFill>
        <p:spPr>
          <a:xfrm>
            <a:off x="1434362" y="435342"/>
            <a:ext cx="12523673" cy="393557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7A013842-5F2E-C366-F169-D4103473E3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  <p:pic>
        <p:nvPicPr>
          <p:cNvPr id="39" name="FINGER">
            <a:extLst>
              <a:ext uri="{FF2B5EF4-FFF2-40B4-BE49-F238E27FC236}">
                <a16:creationId xmlns:a16="http://schemas.microsoft.com/office/drawing/2014/main" id="{8D08AFCD-A916-7428-1F9B-09ACB37B02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9591332">
            <a:off x="5844355" y="5031578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miromaxmusic-music-promotion-no-copyright-513944">
            <a:hlinkClick r:id="" action="ppaction://media"/>
            <a:extLst>
              <a:ext uri="{FF2B5EF4-FFF2-40B4-BE49-F238E27FC236}">
                <a16:creationId xmlns:a16="http://schemas.microsoft.com/office/drawing/2014/main" id="{D93D668A-DE70-870D-E9A3-BCEB72DE5C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 flipV="1">
            <a:off x="-511435" y="56992"/>
            <a:ext cx="609600" cy="576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04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 advClick="0" advTm="11000">
        <p159:morph option="byObject"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path" presetSubtype="0" accel="16667" decel="5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-4.16667E-7 5.55112E-17 L -4.16667E-7 0.33125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55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7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100"/>
                            </p:stCondLst>
                            <p:childTnLst>
                              <p:par>
                                <p:cTn id="7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7037E-6 L 4.16667E-6 -0.73866 " pathEditMode="relative" rAng="0" ptsTypes="AA">
                                      <p:cBhvr>
                                        <p:cTn id="7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944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500"/>
                            </p:stCondLst>
                            <p:childTnLst>
                              <p:par>
                                <p:cTn id="7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000"/>
                            </p:stCondLst>
                            <p:childTnLst>
                              <p:par>
                                <p:cTn id="8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82B8F2-09B4-4D6C-1958-1D59C53BE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Header box and text">
            <a:extLst>
              <a:ext uri="{FF2B5EF4-FFF2-40B4-BE49-F238E27FC236}">
                <a16:creationId xmlns:a16="http://schemas.microsoft.com/office/drawing/2014/main" id="{F0E969E3-4FD7-08F0-B54D-177E74F16229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B78AAB0-9113-6F78-54CA-ADBB33A7E601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1C60D61-D724-AFC0-2F49-7477AD9ECCE7}"/>
                </a:ext>
              </a:extLst>
            </p:cNvPr>
            <p:cNvSpPr txBox="1"/>
            <p:nvPr/>
          </p:nvSpPr>
          <p:spPr>
            <a:xfrm>
              <a:off x="405332" y="1553891"/>
              <a:ext cx="2271712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fr-CA" sz="2200" dirty="0">
                  <a:solidFill>
                    <a:schemeClr val="bg1"/>
                  </a:solidFill>
                </a:rPr>
                <a:t>Nouvelles affaires</a:t>
              </a:r>
            </a:p>
          </p:txBody>
        </p:sp>
      </p:grpSp>
      <p:pic>
        <p:nvPicPr>
          <p:cNvPr id="13" name="Laptop">
            <a:extLst>
              <a:ext uri="{FF2B5EF4-FFF2-40B4-BE49-F238E27FC236}">
                <a16:creationId xmlns:a16="http://schemas.microsoft.com/office/drawing/2014/main" id="{11993A83-A032-7502-32C8-E2794B8BCF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517223"/>
            <a:ext cx="12523673" cy="7171958"/>
          </a:xfrm>
          <a:prstGeom prst="rect">
            <a:avLst/>
          </a:prstGeom>
        </p:spPr>
      </p:pic>
      <p:sp>
        <p:nvSpPr>
          <p:cNvPr id="29" name="Body Copy">
            <a:extLst>
              <a:ext uri="{FF2B5EF4-FFF2-40B4-BE49-F238E27FC236}">
                <a16:creationId xmlns:a16="http://schemas.microsoft.com/office/drawing/2014/main" id="{796C56BB-119D-2992-0D26-48C5E2834C6E}"/>
              </a:ext>
            </a:extLst>
          </p:cNvPr>
          <p:cNvSpPr txBox="1"/>
          <p:nvPr/>
        </p:nvSpPr>
        <p:spPr>
          <a:xfrm>
            <a:off x="424382" y="2786421"/>
            <a:ext cx="2109268" cy="3093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fr-CA" sz="1000" dirty="0"/>
              <a:t>Commençons par le rapport </a:t>
            </a:r>
            <a:r>
              <a:rPr lang="fr-CA" sz="1000" b="1" dirty="0">
                <a:latin typeface="+mj-lt"/>
              </a:rPr>
              <a:t>Nouvelles affaires</a:t>
            </a:r>
            <a:r>
              <a:rPr lang="fr-CA" sz="1000" dirty="0"/>
              <a:t>.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Ce rapport génère une liste de tous les clients qui ont été intégrés au cours des 15 derniers jours.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Sélectionnez votre code de conseiller, puis le code du conseiller associé à ce code dans le menu déroulant.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Sélectionnez le format de fichier souhaité et cliquez sur </a:t>
            </a:r>
            <a:r>
              <a:rPr lang="fr-CA" sz="1000" b="1" dirty="0">
                <a:latin typeface="+mj-lt"/>
              </a:rPr>
              <a:t>Exécuter le rapport</a:t>
            </a:r>
            <a:r>
              <a:rPr lang="fr-CA" sz="1000" dirty="0"/>
              <a:t> pour télécharger le fichier sur votre ordinateur ou appareil. </a:t>
            </a:r>
          </a:p>
          <a:p>
            <a:pPr>
              <a:spcBef>
                <a:spcPts val="300"/>
              </a:spcBef>
            </a:pPr>
            <a:r>
              <a:rPr lang="fr-CA" sz="1000" dirty="0"/>
              <a:t>Pour tous les types de rapports, assurez-vous que :</a:t>
            </a:r>
          </a:p>
          <a:p>
            <a:pPr marL="126000" indent="-126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CA" sz="1000" dirty="0"/>
              <a:t>Vous êtes autorisé à accéder aux données</a:t>
            </a:r>
          </a:p>
          <a:p>
            <a:pPr marL="126000" indent="-126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CA" sz="1000" dirty="0"/>
              <a:t>Tous les renseignements saisis sont corrects</a:t>
            </a:r>
          </a:p>
          <a:p>
            <a:pPr>
              <a:spcBef>
                <a:spcPts val="300"/>
              </a:spcBef>
            </a:pPr>
            <a:r>
              <a:rPr lang="fr-CA" sz="1000" dirty="0"/>
              <a:t>Les liens menant directement à tous les types de rapports se trouvent également à droite.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3803C4-58DB-7E42-AE9F-7FB51EDCD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928" y="841248"/>
            <a:ext cx="9317736" cy="9452558"/>
          </a:xfrm>
          <a:prstGeom prst="rect">
            <a:avLst/>
          </a:prstGeom>
        </p:spPr>
      </p:pic>
      <p:pic>
        <p:nvPicPr>
          <p:cNvPr id="18" name="FINGER">
            <a:extLst>
              <a:ext uri="{FF2B5EF4-FFF2-40B4-BE49-F238E27FC236}">
                <a16:creationId xmlns:a16="http://schemas.microsoft.com/office/drawing/2014/main" id="{56A83F00-7F89-D53B-C379-348E5AE50C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91332">
            <a:off x="4182177" y="5488307"/>
            <a:ext cx="241972" cy="307610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FINGER">
            <a:extLst>
              <a:ext uri="{FF2B5EF4-FFF2-40B4-BE49-F238E27FC236}">
                <a16:creationId xmlns:a16="http://schemas.microsoft.com/office/drawing/2014/main" id="{98B209AA-CFDF-B37A-CAC3-91C0E672E4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91332">
            <a:off x="9656942" y="3275195"/>
            <a:ext cx="241972" cy="307610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1E33F4B-B954-ACC2-869F-0AF671876AC2}"/>
              </a:ext>
            </a:extLst>
          </p:cNvPr>
          <p:cNvSpPr/>
          <p:nvPr/>
        </p:nvSpPr>
        <p:spPr>
          <a:xfrm>
            <a:off x="3030020" y="3209176"/>
            <a:ext cx="2380179" cy="765923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E87FA1F-480C-E10D-D0B7-E5ABC3E5EA36}"/>
              </a:ext>
            </a:extLst>
          </p:cNvPr>
          <p:cNvSpPr/>
          <p:nvPr/>
        </p:nvSpPr>
        <p:spPr>
          <a:xfrm>
            <a:off x="3030020" y="3949309"/>
            <a:ext cx="2380178" cy="1244991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BE43E137-4876-3841-4703-B6E7338C2D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  <p:sp>
        <p:nvSpPr>
          <p:cNvPr id="5" name="Colored box at top">
            <a:extLst>
              <a:ext uri="{FF2B5EF4-FFF2-40B4-BE49-F238E27FC236}">
                <a16:creationId xmlns:a16="http://schemas.microsoft.com/office/drawing/2014/main" id="{6F380E1F-9FA8-509B-4EE3-1681945D1A6A}"/>
              </a:ext>
            </a:extLst>
          </p:cNvPr>
          <p:cNvSpPr/>
          <p:nvPr/>
        </p:nvSpPr>
        <p:spPr>
          <a:xfrm>
            <a:off x="2533650" y="0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Top Laptop Frame">
            <a:extLst>
              <a:ext uri="{FF2B5EF4-FFF2-40B4-BE49-F238E27FC236}">
                <a16:creationId xmlns:a16="http://schemas.microsoft.com/office/drawing/2014/main" id="{870AD63D-6AE2-DE69-0D55-DCB975E00D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35342"/>
            <a:ext cx="12523673" cy="39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4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250">
        <p:fade/>
      </p:transition>
    </mc:Choice>
    <mc:Fallback xmlns="">
      <p:transition spd="med" advClick="0" advTm="825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9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9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0" grpId="0" animBg="1"/>
      <p:bldP spid="10" grpId="1" animBg="1"/>
      <p:bldP spid="12" grpId="0" animBg="1"/>
      <p:bldP spid="1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CF4E63-4470-4293-FA3B-9BF5264D0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Header box and text">
            <a:extLst>
              <a:ext uri="{FF2B5EF4-FFF2-40B4-BE49-F238E27FC236}">
                <a16:creationId xmlns:a16="http://schemas.microsoft.com/office/drawing/2014/main" id="{CBBE454B-BDAB-5A4E-0F8C-3C01AF541945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C5F6B2AB-CC76-03A0-1C2E-2A838947C8DC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C9532E4-F418-F8AE-3172-73B6B5EE7194}"/>
                </a:ext>
              </a:extLst>
            </p:cNvPr>
            <p:cNvSpPr txBox="1"/>
            <p:nvPr/>
          </p:nvSpPr>
          <p:spPr>
            <a:xfrm>
              <a:off x="412214" y="1716227"/>
              <a:ext cx="2271712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fr-CA" sz="2200" dirty="0">
                  <a:solidFill>
                    <a:schemeClr val="bg1"/>
                  </a:solidFill>
                </a:rPr>
                <a:t>Liste de clients</a:t>
              </a:r>
            </a:p>
          </p:txBody>
        </p:sp>
      </p:grpSp>
      <p:pic>
        <p:nvPicPr>
          <p:cNvPr id="13" name="Laptop">
            <a:extLst>
              <a:ext uri="{FF2B5EF4-FFF2-40B4-BE49-F238E27FC236}">
                <a16:creationId xmlns:a16="http://schemas.microsoft.com/office/drawing/2014/main" id="{FF38B8C0-7D0D-CE4A-6B6D-D9CC122B9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517223"/>
            <a:ext cx="12523673" cy="7171958"/>
          </a:xfrm>
          <a:prstGeom prst="rect">
            <a:avLst/>
          </a:prstGeom>
        </p:spPr>
      </p:pic>
      <p:sp>
        <p:nvSpPr>
          <p:cNvPr id="29" name="Body Copy">
            <a:extLst>
              <a:ext uri="{FF2B5EF4-FFF2-40B4-BE49-F238E27FC236}">
                <a16:creationId xmlns:a16="http://schemas.microsoft.com/office/drawing/2014/main" id="{69866632-9647-B171-6731-9A46D3EF6203}"/>
              </a:ext>
            </a:extLst>
          </p:cNvPr>
          <p:cNvSpPr txBox="1"/>
          <p:nvPr/>
        </p:nvSpPr>
        <p:spPr>
          <a:xfrm>
            <a:off x="424382" y="2786421"/>
            <a:ext cx="2109268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CA" sz="1000" dirty="0"/>
              <a:t>Le rapport </a:t>
            </a:r>
            <a:r>
              <a:rPr lang="fr-CA" sz="1000" b="1" dirty="0">
                <a:latin typeface="+mj-lt"/>
              </a:rPr>
              <a:t>Liste de clients</a:t>
            </a:r>
            <a:r>
              <a:rPr lang="fr-CA" sz="1000" dirty="0"/>
              <a:t> présente un sommaire des clients en fonction des options sélectionnées pour le genre de produit et le statut de la police.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Commencez par fournir les deux codes de conseiller.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Sélectionnez le </a:t>
            </a:r>
            <a:r>
              <a:rPr lang="fr-CA" sz="1000" b="1" dirty="0">
                <a:latin typeface="+mj-lt"/>
              </a:rPr>
              <a:t>Genre de produit </a:t>
            </a:r>
            <a:r>
              <a:rPr lang="fr-CA" sz="1000" dirty="0"/>
              <a:t>et le </a:t>
            </a:r>
            <a:r>
              <a:rPr lang="fr-CA" sz="1000" b="1" dirty="0">
                <a:latin typeface="+mj-lt"/>
              </a:rPr>
              <a:t>Statut de la police</a:t>
            </a:r>
            <a:r>
              <a:rPr lang="fr-CA" sz="1000" dirty="0"/>
              <a:t>.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Cliquez ensuite sur </a:t>
            </a:r>
            <a:r>
              <a:rPr lang="fr-CA" sz="1000" b="1" dirty="0">
                <a:latin typeface="+mj-lt"/>
              </a:rPr>
              <a:t>Exécuter le rapport</a:t>
            </a:r>
            <a:r>
              <a:rPr lang="fr-CA" sz="1000" dirty="0"/>
              <a:t> pour le télécharger. </a:t>
            </a:r>
          </a:p>
        </p:txBody>
      </p:sp>
      <p:sp>
        <p:nvSpPr>
          <p:cNvPr id="5" name="Colored box at top">
            <a:extLst>
              <a:ext uri="{FF2B5EF4-FFF2-40B4-BE49-F238E27FC236}">
                <a16:creationId xmlns:a16="http://schemas.microsoft.com/office/drawing/2014/main" id="{109D10D8-03B6-9824-6068-7BD1FD63085F}"/>
              </a:ext>
            </a:extLst>
          </p:cNvPr>
          <p:cNvSpPr/>
          <p:nvPr/>
        </p:nvSpPr>
        <p:spPr>
          <a:xfrm>
            <a:off x="2533650" y="0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Top Laptop Frame">
            <a:extLst>
              <a:ext uri="{FF2B5EF4-FFF2-40B4-BE49-F238E27FC236}">
                <a16:creationId xmlns:a16="http://schemas.microsoft.com/office/drawing/2014/main" id="{6CB94460-E73D-B4F2-DE4C-2884FA9224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35342"/>
            <a:ext cx="12523673" cy="3935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B9420A-95CF-F77B-FC8C-290228A899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928" y="841248"/>
            <a:ext cx="9317736" cy="9452558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C3363541-5E7A-2C5E-C19B-3852F70C6671}"/>
              </a:ext>
            </a:extLst>
          </p:cNvPr>
          <p:cNvSpPr/>
          <p:nvPr/>
        </p:nvSpPr>
        <p:spPr>
          <a:xfrm>
            <a:off x="3001649" y="2823226"/>
            <a:ext cx="3637277" cy="1875774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5" name="FINGER">
            <a:extLst>
              <a:ext uri="{FF2B5EF4-FFF2-40B4-BE49-F238E27FC236}">
                <a16:creationId xmlns:a16="http://schemas.microsoft.com/office/drawing/2014/main" id="{842C5569-8433-3CBF-47A0-3EB4294AC5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91332">
            <a:off x="4147952" y="6542533"/>
            <a:ext cx="241972" cy="307610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C9B559FC-1CD9-5408-53DF-1EF2BF9FF61E}"/>
              </a:ext>
            </a:extLst>
          </p:cNvPr>
          <p:cNvSpPr/>
          <p:nvPr/>
        </p:nvSpPr>
        <p:spPr>
          <a:xfrm>
            <a:off x="3001649" y="4699000"/>
            <a:ext cx="2433951" cy="1485900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0" name="FINGER">
            <a:extLst>
              <a:ext uri="{FF2B5EF4-FFF2-40B4-BE49-F238E27FC236}">
                <a16:creationId xmlns:a16="http://schemas.microsoft.com/office/drawing/2014/main" id="{3AA976C8-0597-AD96-1FD2-E9F7F72FDE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91332">
            <a:off x="9613545" y="4063740"/>
            <a:ext cx="241972" cy="307610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14E030E-743D-9E89-A2D7-C7BE935BDD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43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xit" presetSubtype="0" fill="hold" grpId="1" nodeType="after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4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00"/>
                            </p:stCondLst>
                            <p:childTnLst>
                              <p:par>
                                <p:cTn id="23" presetID="10" presetClass="exit" presetSubtype="0" fill="hold" grpId="1" nodeType="after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300"/>
                            </p:stCondLst>
                            <p:childTnLst>
                              <p:par>
                                <p:cTn id="4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80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4" grpId="0" animBg="1"/>
      <p:bldP spid="14" grpId="1" animBg="1"/>
      <p:bldP spid="18" grpId="0" animBg="1"/>
      <p:bldP spid="1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F8E828-5512-9A4B-F198-D0A5ED90F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Header box and text">
            <a:extLst>
              <a:ext uri="{FF2B5EF4-FFF2-40B4-BE49-F238E27FC236}">
                <a16:creationId xmlns:a16="http://schemas.microsoft.com/office/drawing/2014/main" id="{1A39C9C2-4B99-3D24-6B33-0ADDBF810E80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E114265-44F9-B735-15A5-D3A57F13D1AD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7782E69-B892-6F86-A022-CF3DB82FADD1}"/>
                </a:ext>
              </a:extLst>
            </p:cNvPr>
            <p:cNvSpPr txBox="1"/>
            <p:nvPr/>
          </p:nvSpPr>
          <p:spPr>
            <a:xfrm>
              <a:off x="411682" y="1394550"/>
              <a:ext cx="2109268" cy="1107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fr-CA" sz="2200">
                  <a:solidFill>
                    <a:schemeClr val="bg1"/>
                  </a:solidFill>
                </a:rPr>
                <a:t>Polices en danger de déchéance</a:t>
              </a:r>
            </a:p>
          </p:txBody>
        </p:sp>
      </p:grpSp>
      <p:pic>
        <p:nvPicPr>
          <p:cNvPr id="13" name="Laptop">
            <a:extLst>
              <a:ext uri="{FF2B5EF4-FFF2-40B4-BE49-F238E27FC236}">
                <a16:creationId xmlns:a16="http://schemas.microsoft.com/office/drawing/2014/main" id="{3A4A2C9F-5EA5-EDB5-A146-79A07677B6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517223"/>
            <a:ext cx="12523673" cy="7171958"/>
          </a:xfrm>
          <a:prstGeom prst="rect">
            <a:avLst/>
          </a:prstGeom>
        </p:spPr>
      </p:pic>
      <p:sp>
        <p:nvSpPr>
          <p:cNvPr id="29" name="Body Copy">
            <a:extLst>
              <a:ext uri="{FF2B5EF4-FFF2-40B4-BE49-F238E27FC236}">
                <a16:creationId xmlns:a16="http://schemas.microsoft.com/office/drawing/2014/main" id="{BC679866-3551-D724-4CB4-D9336EC84A78}"/>
              </a:ext>
            </a:extLst>
          </p:cNvPr>
          <p:cNvSpPr txBox="1"/>
          <p:nvPr/>
        </p:nvSpPr>
        <p:spPr>
          <a:xfrm>
            <a:off x="424382" y="2786421"/>
            <a:ext cx="2109268" cy="232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CA" sz="1000" dirty="0"/>
              <a:t>Le rapport </a:t>
            </a:r>
            <a:r>
              <a:rPr lang="fr-CA" sz="1000" b="1" dirty="0">
                <a:latin typeface="+mj-lt"/>
              </a:rPr>
              <a:t>Polices en danger de déchéance</a:t>
            </a:r>
            <a:r>
              <a:rPr lang="fr-CA" sz="1000" dirty="0">
                <a:latin typeface="+mj-lt"/>
              </a:rPr>
              <a:t> dresse</a:t>
            </a:r>
            <a:r>
              <a:rPr lang="fr-CA" sz="1000" dirty="0"/>
              <a:t> la liste de toutes les polices dont la déchéance pourrait subvenir au cours des 90 prochains jours.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Soumettez les </a:t>
            </a:r>
            <a:r>
              <a:rPr lang="fr-CA" sz="1000" dirty="0">
                <a:latin typeface="+mj-lt"/>
              </a:rPr>
              <a:t>codes de conseiller</a:t>
            </a:r>
            <a:r>
              <a:rPr lang="fr-CA" sz="1000" dirty="0"/>
              <a:t> requis. 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Sélectionnez la plage de dates « payées jusqu’au » des polices en vigueur que vous souhaitez consulter.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Cliquez sur </a:t>
            </a:r>
            <a:r>
              <a:rPr lang="fr-CA" sz="1000" b="1" dirty="0">
                <a:latin typeface="+mj-lt"/>
              </a:rPr>
              <a:t>Exécuter le rapport</a:t>
            </a:r>
            <a:r>
              <a:rPr lang="fr-CA" sz="1000" dirty="0"/>
              <a:t> pour le télécharger.</a:t>
            </a:r>
          </a:p>
        </p:txBody>
      </p:sp>
      <p:sp>
        <p:nvSpPr>
          <p:cNvPr id="5" name="Colored box at top">
            <a:extLst>
              <a:ext uri="{FF2B5EF4-FFF2-40B4-BE49-F238E27FC236}">
                <a16:creationId xmlns:a16="http://schemas.microsoft.com/office/drawing/2014/main" id="{4ACDDA90-1FE9-C95F-8DCB-E062DE68F16D}"/>
              </a:ext>
            </a:extLst>
          </p:cNvPr>
          <p:cNvSpPr/>
          <p:nvPr/>
        </p:nvSpPr>
        <p:spPr>
          <a:xfrm>
            <a:off x="2533650" y="0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Top Laptop Frame">
            <a:extLst>
              <a:ext uri="{FF2B5EF4-FFF2-40B4-BE49-F238E27FC236}">
                <a16:creationId xmlns:a16="http://schemas.microsoft.com/office/drawing/2014/main" id="{6D097ABC-8526-D677-53CF-C654A556BA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35342"/>
            <a:ext cx="12523673" cy="3935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4DE270-AF96-D2E2-18E4-5F74112D6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928" y="841248"/>
            <a:ext cx="9317736" cy="9452558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E2D7FE5-8F7E-E4BD-60D2-82BD45750926}"/>
              </a:ext>
            </a:extLst>
          </p:cNvPr>
          <p:cNvSpPr/>
          <p:nvPr/>
        </p:nvSpPr>
        <p:spPr>
          <a:xfrm>
            <a:off x="2928128" y="2812948"/>
            <a:ext cx="2627294" cy="1911452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FINGER">
            <a:extLst>
              <a:ext uri="{FF2B5EF4-FFF2-40B4-BE49-F238E27FC236}">
                <a16:creationId xmlns:a16="http://schemas.microsoft.com/office/drawing/2014/main" id="{37933225-F6DF-35E4-9FC9-272BB49F0D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91332">
            <a:off x="10361257" y="3754371"/>
            <a:ext cx="241972" cy="307610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D6E702E-7C7A-B1D3-9509-1D2207591B39}"/>
              </a:ext>
            </a:extLst>
          </p:cNvPr>
          <p:cNvSpPr/>
          <p:nvPr/>
        </p:nvSpPr>
        <p:spPr>
          <a:xfrm>
            <a:off x="2928128" y="4724399"/>
            <a:ext cx="3078972" cy="1113991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4" name="FINGER">
            <a:extLst>
              <a:ext uri="{FF2B5EF4-FFF2-40B4-BE49-F238E27FC236}">
                <a16:creationId xmlns:a16="http://schemas.microsoft.com/office/drawing/2014/main" id="{4B93E41C-D09E-FF03-BA19-A76428A2F7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91332">
            <a:off x="4241445" y="6186972"/>
            <a:ext cx="241972" cy="307610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DFAC0B11-5B42-FDC1-E66B-EBEDEE8691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24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4500">
        <p:fade/>
      </p:transition>
    </mc:Choice>
    <mc:Fallback xmlns="">
      <p:transition spd="med" advClick="0" advTm="14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600"/>
                            </p:stCondLst>
                            <p:childTnLst>
                              <p:par>
                                <p:cTn id="2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1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400"/>
                            </p:stCondLst>
                            <p:childTnLst>
                              <p:par>
                                <p:cTn id="4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9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8" grpId="0" animBg="1"/>
      <p:bldP spid="8" grpId="1" animBg="1"/>
      <p:bldP spid="11" grpId="0" animBg="1"/>
      <p:bldP spid="1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9EA29B-79F3-51EB-0E20-277A0F475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Header box and text">
            <a:extLst>
              <a:ext uri="{FF2B5EF4-FFF2-40B4-BE49-F238E27FC236}">
                <a16:creationId xmlns:a16="http://schemas.microsoft.com/office/drawing/2014/main" id="{88DBBBAA-C69F-3350-4FA4-9E65A7071669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2E30412-6113-7DDF-71B5-E35A6627C1BC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DFE540-A651-C805-92C6-5260AC2A343A}"/>
                </a:ext>
              </a:extLst>
            </p:cNvPr>
            <p:cNvSpPr txBox="1"/>
            <p:nvPr/>
          </p:nvSpPr>
          <p:spPr>
            <a:xfrm>
              <a:off x="408841" y="1339573"/>
              <a:ext cx="2455591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fr-CA" sz="1800" dirty="0">
                  <a:solidFill>
                    <a:schemeClr val="bg1"/>
                  </a:solidFill>
                </a:rPr>
                <a:t>Renouvellement, expiration ou transformation </a:t>
              </a:r>
              <a:br>
                <a:rPr lang="fr-CA" sz="1800" dirty="0">
                  <a:solidFill>
                    <a:schemeClr val="bg1"/>
                  </a:solidFill>
                </a:rPr>
              </a:br>
              <a:r>
                <a:rPr lang="fr-CA" sz="1800" dirty="0">
                  <a:solidFill>
                    <a:schemeClr val="bg1"/>
                  </a:solidFill>
                </a:rPr>
                <a:t>de police</a:t>
              </a:r>
            </a:p>
          </p:txBody>
        </p:sp>
      </p:grpSp>
      <p:pic>
        <p:nvPicPr>
          <p:cNvPr id="13" name="Laptop">
            <a:extLst>
              <a:ext uri="{FF2B5EF4-FFF2-40B4-BE49-F238E27FC236}">
                <a16:creationId xmlns:a16="http://schemas.microsoft.com/office/drawing/2014/main" id="{B52BFC6F-1BA6-4D31-BEC9-D551D0F15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517223"/>
            <a:ext cx="12523673" cy="7171958"/>
          </a:xfrm>
          <a:prstGeom prst="rect">
            <a:avLst/>
          </a:prstGeom>
        </p:spPr>
      </p:pic>
      <p:sp>
        <p:nvSpPr>
          <p:cNvPr id="29" name="Body Copy">
            <a:extLst>
              <a:ext uri="{FF2B5EF4-FFF2-40B4-BE49-F238E27FC236}">
                <a16:creationId xmlns:a16="http://schemas.microsoft.com/office/drawing/2014/main" id="{5D96901B-D737-517C-C57F-AA3B4A525179}"/>
              </a:ext>
            </a:extLst>
          </p:cNvPr>
          <p:cNvSpPr txBox="1"/>
          <p:nvPr/>
        </p:nvSpPr>
        <p:spPr>
          <a:xfrm>
            <a:off x="424382" y="2786421"/>
            <a:ext cx="210926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CA" sz="1000" dirty="0"/>
              <a:t>Ce rapport dresse la liste de toutes les polices en vigueur dont le renouvellement, l’expiration ou la transformation est prévu au cours des six prochains mois.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Pour ce rapport, seuls les codes de conseiller pertinents sont requis.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Entrez les codes et cliquez sur </a:t>
            </a:r>
            <a:r>
              <a:rPr lang="fr-CA" sz="1000" b="1" dirty="0">
                <a:latin typeface="+mj-lt"/>
              </a:rPr>
              <a:t>Exécuter le rapport</a:t>
            </a:r>
            <a:r>
              <a:rPr lang="fr-CA" sz="1000" dirty="0"/>
              <a:t> pour le télécharger.</a:t>
            </a:r>
          </a:p>
        </p:txBody>
      </p:sp>
      <p:sp>
        <p:nvSpPr>
          <p:cNvPr id="5" name="Colored box at top">
            <a:extLst>
              <a:ext uri="{FF2B5EF4-FFF2-40B4-BE49-F238E27FC236}">
                <a16:creationId xmlns:a16="http://schemas.microsoft.com/office/drawing/2014/main" id="{3075ECC0-CEF0-99CC-CF10-67B6EA38437F}"/>
              </a:ext>
            </a:extLst>
          </p:cNvPr>
          <p:cNvSpPr/>
          <p:nvPr/>
        </p:nvSpPr>
        <p:spPr>
          <a:xfrm>
            <a:off x="2533650" y="0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Top Laptop Frame">
            <a:extLst>
              <a:ext uri="{FF2B5EF4-FFF2-40B4-BE49-F238E27FC236}">
                <a16:creationId xmlns:a16="http://schemas.microsoft.com/office/drawing/2014/main" id="{5043695D-0B73-AEB2-6C89-CC9DBD7D19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35342"/>
            <a:ext cx="12523673" cy="393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B00F97E-78E0-386B-E11A-FDE1429DC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928" y="841248"/>
            <a:ext cx="9317736" cy="9452558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96A632A-D6C5-8358-1C7F-7FA2904F78E4}"/>
              </a:ext>
            </a:extLst>
          </p:cNvPr>
          <p:cNvSpPr/>
          <p:nvPr/>
        </p:nvSpPr>
        <p:spPr>
          <a:xfrm>
            <a:off x="2966830" y="3373973"/>
            <a:ext cx="2494169" cy="2036227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" name="FINGER">
            <a:extLst>
              <a:ext uri="{FF2B5EF4-FFF2-40B4-BE49-F238E27FC236}">
                <a16:creationId xmlns:a16="http://schemas.microsoft.com/office/drawing/2014/main" id="{31239D5F-28B0-ED14-634E-95641D9D21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91332">
            <a:off x="10348556" y="3809604"/>
            <a:ext cx="241972" cy="307610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FINGER">
            <a:extLst>
              <a:ext uri="{FF2B5EF4-FFF2-40B4-BE49-F238E27FC236}">
                <a16:creationId xmlns:a16="http://schemas.microsoft.com/office/drawing/2014/main" id="{C026C6B2-0ECE-8193-8777-5462F70602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91332">
            <a:off x="4055688" y="5687701"/>
            <a:ext cx="241972" cy="307610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2C4725E-8380-3FCA-6AC6-CCF8195B38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09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4000">
        <p:fade/>
      </p:transition>
    </mc:Choice>
    <mc:Fallback xmlns=""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2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2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7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2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200"/>
                            </p:stCondLst>
                            <p:childTnLst>
                              <p:par>
                                <p:cTn id="3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700"/>
                            </p:stCondLst>
                            <p:childTnLst>
                              <p:par>
                                <p:cTn id="4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" grpId="0" animBg="1"/>
      <p:bldP spid="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74A72D-FAE7-07D0-D092-294A20F61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Header box and text">
            <a:extLst>
              <a:ext uri="{FF2B5EF4-FFF2-40B4-BE49-F238E27FC236}">
                <a16:creationId xmlns:a16="http://schemas.microsoft.com/office/drawing/2014/main" id="{B9EFE513-006E-A6C1-3F42-06468D05FC49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3EE0040-392A-1124-4D70-6F9F24487B1F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DB31D93-BAA9-FD75-6FF4-A1B5572AC86F}"/>
                </a:ext>
              </a:extLst>
            </p:cNvPr>
            <p:cNvSpPr txBox="1"/>
            <p:nvPr/>
          </p:nvSpPr>
          <p:spPr>
            <a:xfrm>
              <a:off x="412859" y="1377673"/>
              <a:ext cx="2368550" cy="11079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fr-CA" sz="2200">
                  <a:solidFill>
                    <a:schemeClr val="bg1"/>
                  </a:solidFill>
                </a:rPr>
                <a:t>Modifications, avenants et exclusions</a:t>
              </a:r>
            </a:p>
          </p:txBody>
        </p:sp>
      </p:grpSp>
      <p:pic>
        <p:nvPicPr>
          <p:cNvPr id="13" name="Laptop">
            <a:extLst>
              <a:ext uri="{FF2B5EF4-FFF2-40B4-BE49-F238E27FC236}">
                <a16:creationId xmlns:a16="http://schemas.microsoft.com/office/drawing/2014/main" id="{114D4B53-56F8-4FDD-9F02-346DC574B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517223"/>
            <a:ext cx="12523673" cy="7171958"/>
          </a:xfrm>
          <a:prstGeom prst="rect">
            <a:avLst/>
          </a:prstGeom>
        </p:spPr>
      </p:pic>
      <p:sp>
        <p:nvSpPr>
          <p:cNvPr id="29" name="Body Copy">
            <a:extLst>
              <a:ext uri="{FF2B5EF4-FFF2-40B4-BE49-F238E27FC236}">
                <a16:creationId xmlns:a16="http://schemas.microsoft.com/office/drawing/2014/main" id="{5A9C39B7-457A-A7D3-756A-713C769B0F83}"/>
              </a:ext>
            </a:extLst>
          </p:cNvPr>
          <p:cNvSpPr txBox="1"/>
          <p:nvPr/>
        </p:nvSpPr>
        <p:spPr>
          <a:xfrm>
            <a:off x="424382" y="2786421"/>
            <a:ext cx="2001318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CA" sz="1000"/>
              <a:t>Ce rapport dresse la liste de toutes les polices comportant des modifications, des avenants et des exclusions.</a:t>
            </a:r>
          </a:p>
          <a:p>
            <a:pPr>
              <a:spcBef>
                <a:spcPts val="600"/>
              </a:spcBef>
            </a:pPr>
            <a:r>
              <a:rPr lang="fr-CA" sz="1000"/>
              <a:t>En plus des codes du conseiller, vous devez sélectionner le type de rapport :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CA" sz="1000"/>
              <a:t>L’option </a:t>
            </a:r>
            <a:r>
              <a:rPr lang="fr-CA" sz="1000" b="1">
                <a:latin typeface="+mj-lt"/>
              </a:rPr>
              <a:t>Réexamen d’une exclusion</a:t>
            </a:r>
            <a:r>
              <a:rPr lang="fr-CA" sz="1000"/>
              <a:t> nécessite la sélection d’une plage de dates.</a:t>
            </a:r>
          </a:p>
          <a:p>
            <a:pPr marL="171450" indent="-1714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CA" sz="1000"/>
              <a:t>L’option </a:t>
            </a:r>
            <a:r>
              <a:rPr lang="fr-CA" sz="1000" b="1">
                <a:latin typeface="+mj-lt"/>
              </a:rPr>
              <a:t>Polices selon le type</a:t>
            </a:r>
            <a:r>
              <a:rPr lang="fr-CA" sz="1000"/>
              <a:t> nécessite la sélection d’un type de police.</a:t>
            </a:r>
          </a:p>
          <a:p>
            <a:pPr>
              <a:spcBef>
                <a:spcPts val="600"/>
              </a:spcBef>
            </a:pPr>
            <a:r>
              <a:rPr lang="fr-CA" sz="1000"/>
              <a:t>Cliquez sur </a:t>
            </a:r>
            <a:r>
              <a:rPr lang="fr-CA" sz="1000" b="1">
                <a:latin typeface="+mj-lt"/>
              </a:rPr>
              <a:t>Exécuter le rapport</a:t>
            </a:r>
            <a:r>
              <a:rPr lang="fr-CA" sz="1000"/>
              <a:t> pour le télécharger.</a:t>
            </a:r>
          </a:p>
        </p:txBody>
      </p:sp>
      <p:sp>
        <p:nvSpPr>
          <p:cNvPr id="5" name="Colored box at top">
            <a:extLst>
              <a:ext uri="{FF2B5EF4-FFF2-40B4-BE49-F238E27FC236}">
                <a16:creationId xmlns:a16="http://schemas.microsoft.com/office/drawing/2014/main" id="{AAE6BA98-22D6-D8EC-C075-D6ED2DC67179}"/>
              </a:ext>
            </a:extLst>
          </p:cNvPr>
          <p:cNvSpPr/>
          <p:nvPr/>
        </p:nvSpPr>
        <p:spPr>
          <a:xfrm>
            <a:off x="2533650" y="0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Top Laptop Frame">
            <a:extLst>
              <a:ext uri="{FF2B5EF4-FFF2-40B4-BE49-F238E27FC236}">
                <a16:creationId xmlns:a16="http://schemas.microsoft.com/office/drawing/2014/main" id="{FE320EB5-A022-075C-FD44-A3E3414024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35342"/>
            <a:ext cx="12523673" cy="39355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09EFFEC-B65C-CE0A-9877-8ADDCBD06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928" y="841248"/>
            <a:ext cx="9317736" cy="9452558"/>
          </a:xfrm>
          <a:prstGeom prst="rect">
            <a:avLst/>
          </a:prstGeom>
        </p:spPr>
      </p:pic>
      <p:pic>
        <p:nvPicPr>
          <p:cNvPr id="26" name="FINGER">
            <a:extLst>
              <a:ext uri="{FF2B5EF4-FFF2-40B4-BE49-F238E27FC236}">
                <a16:creationId xmlns:a16="http://schemas.microsoft.com/office/drawing/2014/main" id="{B1A3247B-38B5-E7F9-FF34-854E3AF0B8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91332">
            <a:off x="5844355" y="4288393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D1D070B-06F9-9CB1-2CEE-3DCD6FE004C5}"/>
              </a:ext>
            </a:extLst>
          </p:cNvPr>
          <p:cNvSpPr/>
          <p:nvPr/>
        </p:nvSpPr>
        <p:spPr>
          <a:xfrm>
            <a:off x="3023739" y="2621756"/>
            <a:ext cx="2678561" cy="667696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165BF53-FB88-4780-D0A2-6BCBD324B37B}"/>
              </a:ext>
            </a:extLst>
          </p:cNvPr>
          <p:cNvSpPr/>
          <p:nvPr/>
        </p:nvSpPr>
        <p:spPr>
          <a:xfrm>
            <a:off x="3023738" y="3289453"/>
            <a:ext cx="3554861" cy="1930248"/>
          </a:xfrm>
          <a:prstGeom prst="roundRect">
            <a:avLst>
              <a:gd name="adj" fmla="val 4244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0" name="FINGER">
            <a:extLst>
              <a:ext uri="{FF2B5EF4-FFF2-40B4-BE49-F238E27FC236}">
                <a16:creationId xmlns:a16="http://schemas.microsoft.com/office/drawing/2014/main" id="{F4EA2EBD-5279-F86D-12CB-F5AA28C3F1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91332">
            <a:off x="3884945" y="5441348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FINGER">
            <a:extLst>
              <a:ext uri="{FF2B5EF4-FFF2-40B4-BE49-F238E27FC236}">
                <a16:creationId xmlns:a16="http://schemas.microsoft.com/office/drawing/2014/main" id="{A541FAEE-0FE6-3C43-8883-E9C32DA8EE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91332">
            <a:off x="10419478" y="2804005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721D2E4-72F8-A678-0C4C-D202E5640A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44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4000">
        <p:fade/>
      </p:transition>
    </mc:Choice>
    <mc:Fallback xmlns=""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3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500"/>
                            </p:stCondLst>
                            <p:childTnLst>
                              <p:par>
                                <p:cTn id="4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90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700"/>
                            </p:stCondLst>
                            <p:childTnLst>
                              <p:par>
                                <p:cTn id="5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200"/>
                            </p:stCondLst>
                            <p:childTnLst>
                              <p:par>
                                <p:cTn id="6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" grpId="0" animBg="1"/>
      <p:bldP spid="3" grpId="1" animBg="1"/>
      <p:bldP spid="7" grpId="0" animBg="1"/>
      <p:bldP spid="7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7C6B8-3FED-B662-5D40-BE1035EA4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Header box and text">
            <a:extLst>
              <a:ext uri="{FF2B5EF4-FFF2-40B4-BE49-F238E27FC236}">
                <a16:creationId xmlns:a16="http://schemas.microsoft.com/office/drawing/2014/main" id="{97F8557A-F0D9-1BDF-EC15-DBE0D1A4E859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796D6C5-8AF6-56A9-EB0D-CD46C02A436D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EDCA8A7-0593-3E1B-32A7-52D8C3612656}"/>
                </a:ext>
              </a:extLst>
            </p:cNvPr>
            <p:cNvSpPr txBox="1"/>
            <p:nvPr/>
          </p:nvSpPr>
          <p:spPr>
            <a:xfrm>
              <a:off x="395288" y="1546951"/>
              <a:ext cx="2271712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fr-CA" sz="2200">
                  <a:solidFill>
                    <a:schemeClr val="bg1"/>
                  </a:solidFill>
                </a:rPr>
                <a:t>Relevés de rémunération</a:t>
              </a:r>
            </a:p>
          </p:txBody>
        </p:sp>
      </p:grpSp>
      <p:pic>
        <p:nvPicPr>
          <p:cNvPr id="13" name="Laptop">
            <a:extLst>
              <a:ext uri="{FF2B5EF4-FFF2-40B4-BE49-F238E27FC236}">
                <a16:creationId xmlns:a16="http://schemas.microsoft.com/office/drawing/2014/main" id="{2B6EBD58-DA8A-73A8-54FB-E1BF49BF35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517223"/>
            <a:ext cx="12523673" cy="7171958"/>
          </a:xfrm>
          <a:prstGeom prst="rect">
            <a:avLst/>
          </a:prstGeom>
        </p:spPr>
      </p:pic>
      <p:sp>
        <p:nvSpPr>
          <p:cNvPr id="29" name="Body Copy">
            <a:extLst>
              <a:ext uri="{FF2B5EF4-FFF2-40B4-BE49-F238E27FC236}">
                <a16:creationId xmlns:a16="http://schemas.microsoft.com/office/drawing/2014/main" id="{1AFEBB2F-FB48-55E7-55A1-228EE2DD7543}"/>
              </a:ext>
            </a:extLst>
          </p:cNvPr>
          <p:cNvSpPr txBox="1"/>
          <p:nvPr/>
        </p:nvSpPr>
        <p:spPr>
          <a:xfrm>
            <a:off x="424382" y="2786421"/>
            <a:ext cx="2109268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CA" sz="1000" dirty="0"/>
              <a:t>Consulter et télécharger les </a:t>
            </a:r>
            <a:r>
              <a:rPr lang="fr-CA" sz="1000" b="1" dirty="0">
                <a:latin typeface="+mj-lt"/>
              </a:rPr>
              <a:t>Relevés de rémunération</a:t>
            </a:r>
            <a:r>
              <a:rPr lang="fr-CA" sz="1000" dirty="0"/>
              <a:t> en choisissant votre code de conseiller et en sélectionnant une année dans la zone </a:t>
            </a:r>
            <a:r>
              <a:rPr lang="fr-CA" sz="1000" b="1" dirty="0">
                <a:latin typeface="+mj-lt"/>
              </a:rPr>
              <a:t>Afficher le relevé de l’année</a:t>
            </a:r>
            <a:r>
              <a:rPr lang="fr-CA" sz="1000" dirty="0"/>
              <a:t>.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Cochez l’option </a:t>
            </a:r>
            <a:r>
              <a:rPr lang="fr-CA" sz="1000" b="1" dirty="0">
                <a:latin typeface="+mj-lt"/>
              </a:rPr>
              <a:t>Conseiller particulier</a:t>
            </a:r>
            <a:r>
              <a:rPr lang="fr-CA" sz="1000" dirty="0"/>
              <a:t> ou </a:t>
            </a:r>
            <a:r>
              <a:rPr lang="fr-CA" sz="1000" b="1" dirty="0">
                <a:latin typeface="+mj-lt"/>
              </a:rPr>
              <a:t>Tous les conseillers</a:t>
            </a:r>
            <a:r>
              <a:rPr lang="fr-CA" sz="1000" dirty="0"/>
              <a:t>.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Choisissez ensuite le type de relevé, soit </a:t>
            </a:r>
            <a:r>
              <a:rPr lang="fr-CA" sz="1000" b="1" dirty="0">
                <a:latin typeface="+mj-lt"/>
              </a:rPr>
              <a:t>Relevé</a:t>
            </a:r>
            <a:r>
              <a:rPr lang="fr-CA" sz="1000" dirty="0"/>
              <a:t> ou </a:t>
            </a:r>
            <a:r>
              <a:rPr lang="fr-CA" sz="1000" b="1" dirty="0">
                <a:latin typeface="+mj-lt"/>
              </a:rPr>
              <a:t>Relevé des bonis d’encouragement</a:t>
            </a:r>
            <a:r>
              <a:rPr lang="fr-CA" sz="1000" dirty="0"/>
              <a:t>.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Enfin, sélectionnez la </a:t>
            </a:r>
            <a:r>
              <a:rPr lang="fr-CA" sz="1000" b="1" dirty="0">
                <a:latin typeface="+mj-lt"/>
              </a:rPr>
              <a:t>Date de relevé disponible</a:t>
            </a:r>
            <a:r>
              <a:rPr lang="fr-CA" sz="1000" dirty="0"/>
              <a:t>. 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Cliquez sur </a:t>
            </a:r>
            <a:r>
              <a:rPr lang="fr-CA" sz="1000" b="1" dirty="0">
                <a:latin typeface="+mj-lt"/>
              </a:rPr>
              <a:t>Récupérer le relevé</a:t>
            </a:r>
            <a:r>
              <a:rPr lang="fr-CA" sz="1000" dirty="0"/>
              <a:t> pour le télécharger. 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F350BC7-30D0-2BE4-B660-EE75189F7F39}"/>
              </a:ext>
            </a:extLst>
          </p:cNvPr>
          <p:cNvGrpSpPr/>
          <p:nvPr/>
        </p:nvGrpSpPr>
        <p:grpSpPr>
          <a:xfrm>
            <a:off x="2852928" y="841248"/>
            <a:ext cx="9317736" cy="11208613"/>
            <a:chOff x="2852928" y="841248"/>
            <a:chExt cx="9317736" cy="1120861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2588411-0BD1-C5C5-1C55-99B6F1470CC5}"/>
                </a:ext>
              </a:extLst>
            </p:cNvPr>
            <p:cNvGrpSpPr/>
            <p:nvPr/>
          </p:nvGrpSpPr>
          <p:grpSpPr>
            <a:xfrm>
              <a:off x="2852928" y="841248"/>
              <a:ext cx="9317736" cy="11208613"/>
              <a:chOff x="2852928" y="841248"/>
              <a:chExt cx="9317736" cy="11208613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611BE52D-6552-9BAE-9304-6BCC372B17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852928" y="841248"/>
                <a:ext cx="9317736" cy="9452558"/>
              </a:xfrm>
              <a:prstGeom prst="rect">
                <a:avLst/>
              </a:prstGeom>
            </p:spPr>
          </p:pic>
          <p:pic>
            <p:nvPicPr>
              <p:cNvPr id="9" name="Top Screen">
                <a:extLst>
                  <a:ext uri="{FF2B5EF4-FFF2-40B4-BE49-F238E27FC236}">
                    <a16:creationId xmlns:a16="http://schemas.microsoft.com/office/drawing/2014/main" id="{ACED100C-A7BD-1CA0-2796-88DEA75A0A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t="66870"/>
              <a:stretch>
                <a:fillRect/>
              </a:stretch>
            </p:blipFill>
            <p:spPr>
              <a:xfrm>
                <a:off x="2852928" y="8537750"/>
                <a:ext cx="9317736" cy="3512111"/>
              </a:xfrm>
              <a:prstGeom prst="rect">
                <a:avLst/>
              </a:prstGeom>
            </p:spPr>
          </p:pic>
        </p:grpSp>
        <p:sp>
          <p:nvSpPr>
            <p:cNvPr id="20" name="L-Shape 19">
              <a:extLst>
                <a:ext uri="{FF2B5EF4-FFF2-40B4-BE49-F238E27FC236}">
                  <a16:creationId xmlns:a16="http://schemas.microsoft.com/office/drawing/2014/main" id="{DF01E494-755F-DEDF-8B4B-9D174358D76B}"/>
                </a:ext>
              </a:extLst>
            </p:cNvPr>
            <p:cNvSpPr/>
            <p:nvPr/>
          </p:nvSpPr>
          <p:spPr>
            <a:xfrm flipH="1">
              <a:off x="9429747" y="10228058"/>
              <a:ext cx="1900911" cy="299336"/>
            </a:xfrm>
            <a:prstGeom prst="corner">
              <a:avLst>
                <a:gd name="adj1" fmla="val 47988"/>
                <a:gd name="adj2" fmla="val 1009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L-Shape 21">
              <a:extLst>
                <a:ext uri="{FF2B5EF4-FFF2-40B4-BE49-F238E27FC236}">
                  <a16:creationId xmlns:a16="http://schemas.microsoft.com/office/drawing/2014/main" id="{7217274C-594D-98FC-381B-0B993965F81E}"/>
                </a:ext>
              </a:extLst>
            </p:cNvPr>
            <p:cNvSpPr/>
            <p:nvPr/>
          </p:nvSpPr>
          <p:spPr>
            <a:xfrm flipH="1">
              <a:off x="9442391" y="10774216"/>
              <a:ext cx="1900910" cy="299336"/>
            </a:xfrm>
            <a:prstGeom prst="corner">
              <a:avLst>
                <a:gd name="adj1" fmla="val 47988"/>
                <a:gd name="adj2" fmla="val 1009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L-Shape 23">
              <a:extLst>
                <a:ext uri="{FF2B5EF4-FFF2-40B4-BE49-F238E27FC236}">
                  <a16:creationId xmlns:a16="http://schemas.microsoft.com/office/drawing/2014/main" id="{13401511-D70C-02A0-0342-773B02D88DDA}"/>
                </a:ext>
              </a:extLst>
            </p:cNvPr>
            <p:cNvSpPr/>
            <p:nvPr/>
          </p:nvSpPr>
          <p:spPr>
            <a:xfrm flipH="1">
              <a:off x="7530845" y="10191420"/>
              <a:ext cx="1418565" cy="355023"/>
            </a:xfrm>
            <a:prstGeom prst="corner">
              <a:avLst>
                <a:gd name="adj1" fmla="val 47988"/>
                <a:gd name="adj2" fmla="val 1009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L-Shape 27">
              <a:extLst>
                <a:ext uri="{FF2B5EF4-FFF2-40B4-BE49-F238E27FC236}">
                  <a16:creationId xmlns:a16="http://schemas.microsoft.com/office/drawing/2014/main" id="{BFF5AC9B-200F-E56F-DAA1-F51ADA24C368}"/>
                </a:ext>
              </a:extLst>
            </p:cNvPr>
            <p:cNvSpPr/>
            <p:nvPr/>
          </p:nvSpPr>
          <p:spPr>
            <a:xfrm flipH="1">
              <a:off x="7530845" y="10743985"/>
              <a:ext cx="1418565" cy="355023"/>
            </a:xfrm>
            <a:prstGeom prst="corner">
              <a:avLst>
                <a:gd name="adj1" fmla="val 47988"/>
                <a:gd name="adj2" fmla="val 1009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L-Shape 30">
              <a:extLst>
                <a:ext uri="{FF2B5EF4-FFF2-40B4-BE49-F238E27FC236}">
                  <a16:creationId xmlns:a16="http://schemas.microsoft.com/office/drawing/2014/main" id="{6749B024-5CE0-A4CF-6EF4-57D6BB896AFE}"/>
                </a:ext>
              </a:extLst>
            </p:cNvPr>
            <p:cNvSpPr/>
            <p:nvPr/>
          </p:nvSpPr>
          <p:spPr>
            <a:xfrm flipH="1">
              <a:off x="7530845" y="9658350"/>
              <a:ext cx="1418565" cy="355023"/>
            </a:xfrm>
            <a:prstGeom prst="corner">
              <a:avLst>
                <a:gd name="adj1" fmla="val 47988"/>
                <a:gd name="adj2" fmla="val 1009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L-Shape 32">
              <a:extLst>
                <a:ext uri="{FF2B5EF4-FFF2-40B4-BE49-F238E27FC236}">
                  <a16:creationId xmlns:a16="http://schemas.microsoft.com/office/drawing/2014/main" id="{5894C418-BD22-91A5-7456-0D22764A47F4}"/>
                </a:ext>
              </a:extLst>
            </p:cNvPr>
            <p:cNvSpPr/>
            <p:nvPr/>
          </p:nvSpPr>
          <p:spPr>
            <a:xfrm flipH="1">
              <a:off x="9439275" y="9679400"/>
              <a:ext cx="1900910" cy="299336"/>
            </a:xfrm>
            <a:prstGeom prst="corner">
              <a:avLst>
                <a:gd name="adj1" fmla="val 47988"/>
                <a:gd name="adj2" fmla="val 100976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5C0FF5B-16D9-9AA0-94A0-C6209804AA4F}"/>
              </a:ext>
            </a:extLst>
          </p:cNvPr>
          <p:cNvSpPr/>
          <p:nvPr/>
        </p:nvSpPr>
        <p:spPr>
          <a:xfrm>
            <a:off x="2976109" y="3272007"/>
            <a:ext cx="2536233" cy="1958236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69A446B-CEC7-916F-F562-5FC7A079CAFA}"/>
              </a:ext>
            </a:extLst>
          </p:cNvPr>
          <p:cNvSpPr/>
          <p:nvPr/>
        </p:nvSpPr>
        <p:spPr>
          <a:xfrm>
            <a:off x="2957553" y="5204581"/>
            <a:ext cx="3163847" cy="659059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E3D3EEF-1D15-AECC-D0A9-B8666FD0A666}"/>
              </a:ext>
            </a:extLst>
          </p:cNvPr>
          <p:cNvSpPr/>
          <p:nvPr/>
        </p:nvSpPr>
        <p:spPr>
          <a:xfrm>
            <a:off x="2960447" y="1799121"/>
            <a:ext cx="3480231" cy="852935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4C5B367-38A6-B514-2CFC-B297AC9F1BE7}"/>
              </a:ext>
            </a:extLst>
          </p:cNvPr>
          <p:cNvSpPr/>
          <p:nvPr/>
        </p:nvSpPr>
        <p:spPr>
          <a:xfrm>
            <a:off x="2976109" y="2567941"/>
            <a:ext cx="2536233" cy="2003243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8" name="FINGER">
            <a:extLst>
              <a:ext uri="{FF2B5EF4-FFF2-40B4-BE49-F238E27FC236}">
                <a16:creationId xmlns:a16="http://schemas.microsoft.com/office/drawing/2014/main" id="{7FF43557-8CB3-427E-7BBE-5EBBE30C11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4282098" y="4236372"/>
            <a:ext cx="241972" cy="307610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FINGER">
            <a:extLst>
              <a:ext uri="{FF2B5EF4-FFF2-40B4-BE49-F238E27FC236}">
                <a16:creationId xmlns:a16="http://schemas.microsoft.com/office/drawing/2014/main" id="{DD28D364-D272-218E-CE5C-C9B3A38BAC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9591332">
            <a:off x="5863416" y="2162587"/>
            <a:ext cx="241972" cy="307610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6F402260-6A2C-2F41-B458-F93D27B10078}"/>
              </a:ext>
            </a:extLst>
          </p:cNvPr>
          <p:cNvSpPr/>
          <p:nvPr/>
        </p:nvSpPr>
        <p:spPr>
          <a:xfrm>
            <a:off x="2976109" y="8610600"/>
            <a:ext cx="8977766" cy="2828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lored box at top">
            <a:extLst>
              <a:ext uri="{FF2B5EF4-FFF2-40B4-BE49-F238E27FC236}">
                <a16:creationId xmlns:a16="http://schemas.microsoft.com/office/drawing/2014/main" id="{D0EA4BBF-CFFA-7121-8303-6A5F0FB363F2}"/>
              </a:ext>
            </a:extLst>
          </p:cNvPr>
          <p:cNvSpPr/>
          <p:nvPr/>
        </p:nvSpPr>
        <p:spPr>
          <a:xfrm>
            <a:off x="2533650" y="0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Top Laptop Frame">
            <a:extLst>
              <a:ext uri="{FF2B5EF4-FFF2-40B4-BE49-F238E27FC236}">
                <a16:creationId xmlns:a16="http://schemas.microsoft.com/office/drawing/2014/main" id="{8760B580-4CFE-A67A-5314-A16A6F7D40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35342"/>
            <a:ext cx="12523673" cy="393557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D9021842-6F98-019D-FC3F-00FE0AA536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360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4000">
        <p:fade/>
      </p:transition>
    </mc:Choice>
    <mc:Fallback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600"/>
                            </p:stCondLst>
                            <p:childTnLst>
                              <p:par>
                                <p:cTn id="2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100"/>
                            </p:stCondLst>
                            <p:childTnLst>
                              <p:par>
                                <p:cTn id="2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4.16667E-6 -0.58564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282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4.16667E-6 -0.58564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1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600"/>
                            </p:stCondLst>
                            <p:childTnLst>
                              <p:par>
                                <p:cTn id="4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1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6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200"/>
                            </p:stCondLst>
                            <p:childTnLst>
                              <p:par>
                                <p:cTn id="5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7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200"/>
                            </p:stCondLst>
                            <p:childTnLst>
                              <p:par>
                                <p:cTn id="6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700"/>
                            </p:stCondLst>
                            <p:childTnLst>
                              <p:par>
                                <p:cTn id="6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200"/>
                            </p:stCondLst>
                            <p:childTnLst>
                              <p:par>
                                <p:cTn id="73" presetID="2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" grpId="0" animBg="1"/>
      <p:bldP spid="2" grpId="1" animBg="1"/>
      <p:bldP spid="8" grpId="0" animBg="1"/>
      <p:bldP spid="8" grpId="1" animBg="1"/>
      <p:bldP spid="10" grpId="0" animBg="1"/>
      <p:bldP spid="10" grpId="1" animBg="1"/>
      <p:bldP spid="3" grpId="0" animBg="1"/>
      <p:bldP spid="3" grpId="1" animBg="1"/>
      <p:bldP spid="35" grpId="0" animBg="1"/>
      <p:bldP spid="3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902A6B-16AE-9F00-C7FF-A04356761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Header box and text">
            <a:extLst>
              <a:ext uri="{FF2B5EF4-FFF2-40B4-BE49-F238E27FC236}">
                <a16:creationId xmlns:a16="http://schemas.microsoft.com/office/drawing/2014/main" id="{236FCC7A-182C-F627-26FF-2BF9B192D92B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5D8523-7950-1274-B0A5-6DE327E6DD40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E2A82FB-F24D-4E7C-9394-6E39936B1A08}"/>
                </a:ext>
              </a:extLst>
            </p:cNvPr>
            <p:cNvSpPr txBox="1"/>
            <p:nvPr/>
          </p:nvSpPr>
          <p:spPr>
            <a:xfrm>
              <a:off x="395288" y="1546951"/>
              <a:ext cx="2271712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fr-CA" sz="2200">
                  <a:solidFill>
                    <a:schemeClr val="bg1"/>
                  </a:solidFill>
                </a:rPr>
                <a:t>Rapports de rémunération</a:t>
              </a:r>
            </a:p>
          </p:txBody>
        </p:sp>
      </p:grpSp>
      <p:pic>
        <p:nvPicPr>
          <p:cNvPr id="13" name="Laptop">
            <a:extLst>
              <a:ext uri="{FF2B5EF4-FFF2-40B4-BE49-F238E27FC236}">
                <a16:creationId xmlns:a16="http://schemas.microsoft.com/office/drawing/2014/main" id="{D34E82E3-3622-D716-3AA9-98EA0EACB5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517223"/>
            <a:ext cx="12523673" cy="7171958"/>
          </a:xfrm>
          <a:prstGeom prst="rect">
            <a:avLst/>
          </a:prstGeom>
        </p:spPr>
      </p:pic>
      <p:sp>
        <p:nvSpPr>
          <p:cNvPr id="29" name="Body Copy">
            <a:extLst>
              <a:ext uri="{FF2B5EF4-FFF2-40B4-BE49-F238E27FC236}">
                <a16:creationId xmlns:a16="http://schemas.microsoft.com/office/drawing/2014/main" id="{455422E6-55A1-E0B2-56B7-91B4E509B0AB}"/>
              </a:ext>
            </a:extLst>
          </p:cNvPr>
          <p:cNvSpPr txBox="1"/>
          <p:nvPr/>
        </p:nvSpPr>
        <p:spPr>
          <a:xfrm>
            <a:off x="424382" y="2786421"/>
            <a:ext cx="2109268" cy="340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CA" sz="1000" dirty="0"/>
              <a:t>Il est possible de consulter les </a:t>
            </a:r>
            <a:r>
              <a:rPr lang="fr-CA" sz="1000" b="1" dirty="0">
                <a:latin typeface="+mj-lt"/>
              </a:rPr>
              <a:t>Rapports sur la rémunération</a:t>
            </a:r>
            <a:r>
              <a:rPr lang="fr-CA" sz="1000" dirty="0"/>
              <a:t> jusqu’à une certaine date. 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Cochez l’option </a:t>
            </a:r>
            <a:r>
              <a:rPr lang="fr-CA" sz="1000" b="1" dirty="0">
                <a:latin typeface="+mj-lt"/>
              </a:rPr>
              <a:t>Conseiller particulier</a:t>
            </a:r>
            <a:r>
              <a:rPr lang="fr-CA" sz="1000" dirty="0"/>
              <a:t> ou </a:t>
            </a:r>
            <a:r>
              <a:rPr lang="fr-CA" sz="1000" b="1" dirty="0">
                <a:latin typeface="+mj-lt"/>
              </a:rPr>
              <a:t>Tous les conseillers</a:t>
            </a:r>
            <a:r>
              <a:rPr lang="fr-CA" sz="1000" dirty="0"/>
              <a:t>.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Selon le </a:t>
            </a:r>
            <a:r>
              <a:rPr lang="fr-CA" sz="1000" b="1" dirty="0">
                <a:latin typeface="+mj-lt"/>
              </a:rPr>
              <a:t>Type de rapport</a:t>
            </a:r>
            <a:r>
              <a:rPr lang="fr-CA" sz="1000" dirty="0"/>
              <a:t> que vous sélectionnez, vous devrez remplir les zones suivantes :</a:t>
            </a:r>
          </a:p>
          <a:p>
            <a:pPr marL="126000" indent="-126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CA" sz="1000" b="1" dirty="0">
                <a:latin typeface="+mj-lt"/>
              </a:rPr>
              <a:t>Type de produit</a:t>
            </a:r>
          </a:p>
          <a:p>
            <a:pPr marL="126000" indent="-126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CA" sz="1000" b="1" dirty="0">
                <a:latin typeface="+mj-lt"/>
              </a:rPr>
              <a:t>Types de rémunération</a:t>
            </a:r>
          </a:p>
          <a:p>
            <a:pPr marL="126000" indent="-126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CA" sz="1000" b="1" dirty="0">
                <a:latin typeface="+mj-lt"/>
              </a:rPr>
              <a:t>Rapport produit par : Numéro de police </a:t>
            </a:r>
            <a:r>
              <a:rPr lang="fr-CA" sz="1000" dirty="0"/>
              <a:t>ou</a:t>
            </a:r>
            <a:r>
              <a:rPr lang="fr-CA" sz="1000" b="1" dirty="0">
                <a:latin typeface="+mj-lt"/>
              </a:rPr>
              <a:t> Numéro de groupe assuré</a:t>
            </a:r>
          </a:p>
          <a:p>
            <a:pPr marL="126000" indent="-126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CA" sz="1000" b="1" dirty="0">
                <a:latin typeface="+mj-lt"/>
              </a:rPr>
              <a:t>Période d’activité : Toutes les dates </a:t>
            </a:r>
            <a:r>
              <a:rPr lang="fr-CA" sz="1000" dirty="0"/>
              <a:t>ou</a:t>
            </a:r>
            <a:r>
              <a:rPr lang="fr-CA" sz="1000" b="1" dirty="0">
                <a:latin typeface="+mj-lt"/>
              </a:rPr>
              <a:t> Plage de dates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Remplissez toutes les zones et cliquez sur </a:t>
            </a:r>
            <a:r>
              <a:rPr lang="fr-CA" sz="1000" b="1" dirty="0"/>
              <a:t>Exécuter le rapport</a:t>
            </a:r>
            <a:r>
              <a:rPr lang="fr-CA" sz="1000" dirty="0"/>
              <a:t> pour le télécharger.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89A977-F972-5341-16F7-9DE7D5845A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0077" y="841248"/>
            <a:ext cx="9317736" cy="1091313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AC866FF-4CE2-4F12-50DF-C38270D9594C}"/>
              </a:ext>
            </a:extLst>
          </p:cNvPr>
          <p:cNvSpPr/>
          <p:nvPr/>
        </p:nvSpPr>
        <p:spPr>
          <a:xfrm>
            <a:off x="2982930" y="2963333"/>
            <a:ext cx="2446319" cy="1408641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3C342CB-3560-7CD6-4BAC-A56BDE957FCB}"/>
              </a:ext>
            </a:extLst>
          </p:cNvPr>
          <p:cNvSpPr/>
          <p:nvPr/>
        </p:nvSpPr>
        <p:spPr>
          <a:xfrm>
            <a:off x="2982930" y="4405881"/>
            <a:ext cx="2970230" cy="1815377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" name="FINGER">
            <a:extLst>
              <a:ext uri="{FF2B5EF4-FFF2-40B4-BE49-F238E27FC236}">
                <a16:creationId xmlns:a16="http://schemas.microsoft.com/office/drawing/2014/main" id="{A463DE00-5400-09FB-4412-1AE3825B22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91332">
            <a:off x="6160769" y="5483958"/>
            <a:ext cx="241972" cy="307610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E381798-9AF4-F197-95A1-E8B721BCCD12}"/>
              </a:ext>
            </a:extLst>
          </p:cNvPr>
          <p:cNvSpPr/>
          <p:nvPr/>
        </p:nvSpPr>
        <p:spPr>
          <a:xfrm>
            <a:off x="2973404" y="1419225"/>
            <a:ext cx="3379771" cy="3087555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Colored box at top">
            <a:extLst>
              <a:ext uri="{FF2B5EF4-FFF2-40B4-BE49-F238E27FC236}">
                <a16:creationId xmlns:a16="http://schemas.microsoft.com/office/drawing/2014/main" id="{3B5FFDA7-6D77-9169-1C3F-9DD3050F28BD}"/>
              </a:ext>
            </a:extLst>
          </p:cNvPr>
          <p:cNvSpPr/>
          <p:nvPr/>
        </p:nvSpPr>
        <p:spPr>
          <a:xfrm>
            <a:off x="2533650" y="0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Top Laptop Frame">
            <a:extLst>
              <a:ext uri="{FF2B5EF4-FFF2-40B4-BE49-F238E27FC236}">
                <a16:creationId xmlns:a16="http://schemas.microsoft.com/office/drawing/2014/main" id="{C24F8B4A-B3E7-9D4D-A29D-99F23141F2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35342"/>
            <a:ext cx="12523673" cy="393557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5A42BE35-0376-AF15-AF6F-31E05A242F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104D373-9F65-F606-AB33-2E1A15DF607D}"/>
              </a:ext>
            </a:extLst>
          </p:cNvPr>
          <p:cNvSpPr/>
          <p:nvPr/>
        </p:nvSpPr>
        <p:spPr>
          <a:xfrm>
            <a:off x="2982930" y="4373745"/>
            <a:ext cx="3627420" cy="1391282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12C1CDE-DDFE-FA28-9CB1-88B25DF2CFD4}"/>
              </a:ext>
            </a:extLst>
          </p:cNvPr>
          <p:cNvSpPr/>
          <p:nvPr/>
        </p:nvSpPr>
        <p:spPr>
          <a:xfrm>
            <a:off x="2973403" y="6221259"/>
            <a:ext cx="1770047" cy="531966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16" name="FINGER">
            <a:extLst>
              <a:ext uri="{FF2B5EF4-FFF2-40B4-BE49-F238E27FC236}">
                <a16:creationId xmlns:a16="http://schemas.microsoft.com/office/drawing/2014/main" id="{44B1BC09-7497-D0A7-28CA-C7B186B0F2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91332">
            <a:off x="3737440" y="6413765"/>
            <a:ext cx="241972" cy="307610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4172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4000">
        <p:fade/>
      </p:transition>
    </mc:Choice>
    <mc:Fallback xmlns=""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9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400"/>
                            </p:stCondLst>
                            <p:childTnLst>
                              <p:par>
                                <p:cTn id="2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9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800"/>
                            </p:stCondLst>
                            <p:childTnLst>
                              <p:par>
                                <p:cTn id="3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300"/>
                            </p:stCondLst>
                            <p:childTnLst>
                              <p:par>
                                <p:cTn id="3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800"/>
                            </p:stCondLst>
                            <p:childTnLst>
                              <p:par>
                                <p:cTn id="4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2.96296E-6 L 4.58333E-6 -0.6238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8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100"/>
                            </p:stCondLst>
                            <p:childTnLst>
                              <p:par>
                                <p:cTn id="4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6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100"/>
                            </p:stCondLst>
                            <p:childTnLst>
                              <p:par>
                                <p:cTn id="5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6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2900"/>
                            </p:stCondLst>
                            <p:childTnLst>
                              <p:par>
                                <p:cTn id="6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34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4300"/>
                            </p:stCondLst>
                            <p:childTnLst>
                              <p:par>
                                <p:cTn id="7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800"/>
                            </p:stCondLst>
                            <p:childTnLst>
                              <p:par>
                                <p:cTn id="7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" grpId="0" animBg="1"/>
      <p:bldP spid="2" grpId="1" animBg="1"/>
      <p:bldP spid="11" grpId="0" animBg="1"/>
      <p:bldP spid="11" grpId="1" animBg="1"/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079A32-6A02-AC51-24AD-0A911400C4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Header box and text">
            <a:extLst>
              <a:ext uri="{FF2B5EF4-FFF2-40B4-BE49-F238E27FC236}">
                <a16:creationId xmlns:a16="http://schemas.microsoft.com/office/drawing/2014/main" id="{DB3A28CC-EBF8-895C-75F7-3BC564315968}"/>
              </a:ext>
            </a:extLst>
          </p:cNvPr>
          <p:cNvGrpSpPr/>
          <p:nvPr/>
        </p:nvGrpSpPr>
        <p:grpSpPr>
          <a:xfrm>
            <a:off x="0" y="1295401"/>
            <a:ext cx="2873263" cy="1272540"/>
            <a:chOff x="0" y="1295401"/>
            <a:chExt cx="2873263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1D404EB-9928-6E42-6F56-C96BB54D8703}"/>
                </a:ext>
              </a:extLst>
            </p:cNvPr>
            <p:cNvSpPr/>
            <p:nvPr/>
          </p:nvSpPr>
          <p:spPr>
            <a:xfrm>
              <a:off x="0" y="1295401"/>
              <a:ext cx="2873263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49BF962-FEF0-96F5-B338-001DB4602D85}"/>
                </a:ext>
              </a:extLst>
            </p:cNvPr>
            <p:cNvSpPr txBox="1"/>
            <p:nvPr/>
          </p:nvSpPr>
          <p:spPr>
            <a:xfrm>
              <a:off x="423070" y="1546950"/>
              <a:ext cx="2271712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fr-CA" sz="2200">
                  <a:solidFill>
                    <a:schemeClr val="bg1"/>
                  </a:solidFill>
                </a:rPr>
                <a:t>Exigences en suspens</a:t>
              </a:r>
            </a:p>
          </p:txBody>
        </p:sp>
      </p:grpSp>
      <p:pic>
        <p:nvPicPr>
          <p:cNvPr id="13" name="Laptop">
            <a:extLst>
              <a:ext uri="{FF2B5EF4-FFF2-40B4-BE49-F238E27FC236}">
                <a16:creationId xmlns:a16="http://schemas.microsoft.com/office/drawing/2014/main" id="{F76AB5F6-6F5E-B2F7-56A2-B8F546B35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3" y="517223"/>
            <a:ext cx="12523673" cy="7171958"/>
          </a:xfrm>
          <a:prstGeom prst="rect">
            <a:avLst/>
          </a:prstGeom>
        </p:spPr>
      </p:pic>
      <p:sp>
        <p:nvSpPr>
          <p:cNvPr id="29" name="Body Copy">
            <a:extLst>
              <a:ext uri="{FF2B5EF4-FFF2-40B4-BE49-F238E27FC236}">
                <a16:creationId xmlns:a16="http://schemas.microsoft.com/office/drawing/2014/main" id="{C046BBEE-2E9B-CDB9-DF81-B7AE92E9670A}"/>
              </a:ext>
            </a:extLst>
          </p:cNvPr>
          <p:cNvSpPr txBox="1"/>
          <p:nvPr/>
        </p:nvSpPr>
        <p:spPr>
          <a:xfrm>
            <a:off x="424382" y="2664468"/>
            <a:ext cx="2109268" cy="34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CA" sz="1000" dirty="0"/>
              <a:t>Ces rapports dressent la liste des exigences en suspens pour une police.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Vous pouvez produire deux types de rapports :</a:t>
            </a:r>
          </a:p>
          <a:p>
            <a:pPr marL="126000" indent="-126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CA" sz="1000" b="1" dirty="0">
                <a:latin typeface="+mj-lt"/>
              </a:rPr>
              <a:t>Toutes les exigences</a:t>
            </a:r>
          </a:p>
          <a:p>
            <a:pPr marL="126000" indent="-12600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fr-CA" sz="1000" b="1" dirty="0">
                <a:latin typeface="+mj-lt"/>
              </a:rPr>
              <a:t>Exigences requises modifiées par date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Vous devez les produire un par un si vous souhaitez obtenir les deux. 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Pour </a:t>
            </a:r>
            <a:r>
              <a:rPr lang="fr-CA" sz="1000" b="1" dirty="0">
                <a:latin typeface="+mj-lt"/>
              </a:rPr>
              <a:t>Toutes les exigences</a:t>
            </a:r>
            <a:r>
              <a:rPr lang="fr-CA" sz="1000" dirty="0"/>
              <a:t>, soumettez les codes de conseiller et sélectionnez </a:t>
            </a:r>
            <a:r>
              <a:rPr lang="fr-CA" sz="1000" b="1" dirty="0">
                <a:latin typeface="+mj-lt"/>
              </a:rPr>
              <a:t>N’afficher que les exigences qui restent à recevoir</a:t>
            </a:r>
            <a:r>
              <a:rPr lang="fr-CA" sz="1000" dirty="0"/>
              <a:t>, puis téléchargez le rapport.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Pour le rapport </a:t>
            </a:r>
            <a:r>
              <a:rPr lang="fr-CA" sz="1000" b="1" dirty="0">
                <a:latin typeface="+mj-lt"/>
              </a:rPr>
              <a:t>Exigences requises modifiées par date</a:t>
            </a:r>
            <a:r>
              <a:rPr lang="fr-CA" sz="1000" dirty="0"/>
              <a:t>, sélectionnez la date appropriée et cochez la case </a:t>
            </a:r>
            <a:r>
              <a:rPr lang="fr-CA" sz="1000" b="1" dirty="0">
                <a:latin typeface="+mj-lt"/>
              </a:rPr>
              <a:t>Tous les conseillers</a:t>
            </a:r>
            <a:r>
              <a:rPr lang="fr-CA" sz="1000" dirty="0"/>
              <a:t> ou </a:t>
            </a:r>
            <a:r>
              <a:rPr lang="fr-CA" sz="1000" b="1" dirty="0">
                <a:latin typeface="+mj-lt"/>
              </a:rPr>
              <a:t>Conseiller particulier</a:t>
            </a:r>
            <a:r>
              <a:rPr lang="fr-CA" sz="1000" dirty="0"/>
              <a:t> ; dans ce cas, précisez le code.</a:t>
            </a:r>
          </a:p>
          <a:p>
            <a:pPr>
              <a:spcBef>
                <a:spcPts val="600"/>
              </a:spcBef>
            </a:pPr>
            <a:r>
              <a:rPr lang="fr-CA" sz="1000" dirty="0"/>
              <a:t>Ensuite, téléchargez le rapport.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9955FE2-782E-741A-8F81-9533475CBC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928" y="841248"/>
            <a:ext cx="9317736" cy="10351376"/>
          </a:xfrm>
          <a:prstGeom prst="rect">
            <a:avLst/>
          </a:prstGeom>
        </p:spPr>
      </p:pic>
      <p:sp>
        <p:nvSpPr>
          <p:cNvPr id="5" name="Colored box at top">
            <a:extLst>
              <a:ext uri="{FF2B5EF4-FFF2-40B4-BE49-F238E27FC236}">
                <a16:creationId xmlns:a16="http://schemas.microsoft.com/office/drawing/2014/main" id="{CC56AD2A-6A4A-6E3F-9784-F05FDAD8FE33}"/>
              </a:ext>
            </a:extLst>
          </p:cNvPr>
          <p:cNvSpPr/>
          <p:nvPr/>
        </p:nvSpPr>
        <p:spPr>
          <a:xfrm>
            <a:off x="2533650" y="0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6" name="Top Laptop Frame">
            <a:extLst>
              <a:ext uri="{FF2B5EF4-FFF2-40B4-BE49-F238E27FC236}">
                <a16:creationId xmlns:a16="http://schemas.microsoft.com/office/drawing/2014/main" id="{83358EA3-9F9C-8103-A467-9A8586E5DE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35342"/>
            <a:ext cx="12523673" cy="393557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A247270-6541-2BA5-EB7D-40638D3DE94B}"/>
              </a:ext>
            </a:extLst>
          </p:cNvPr>
          <p:cNvSpPr/>
          <p:nvPr/>
        </p:nvSpPr>
        <p:spPr>
          <a:xfrm>
            <a:off x="2964734" y="2517976"/>
            <a:ext cx="3131266" cy="2602123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364CC73-1ACB-04F0-7849-69951DABBFFD}"/>
              </a:ext>
            </a:extLst>
          </p:cNvPr>
          <p:cNvSpPr/>
          <p:nvPr/>
        </p:nvSpPr>
        <p:spPr>
          <a:xfrm>
            <a:off x="2964734" y="2419350"/>
            <a:ext cx="3359866" cy="3486150"/>
          </a:xfrm>
          <a:prstGeom prst="roundRect">
            <a:avLst>
              <a:gd name="adj" fmla="val 6811"/>
            </a:avLst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" name="FINGER">
            <a:extLst>
              <a:ext uri="{FF2B5EF4-FFF2-40B4-BE49-F238E27FC236}">
                <a16:creationId xmlns:a16="http://schemas.microsoft.com/office/drawing/2014/main" id="{83D4A638-6A94-25DF-9136-2631CCB9A2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91332">
            <a:off x="3831229" y="5387049"/>
            <a:ext cx="241972" cy="307610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FINGER">
            <a:extLst>
              <a:ext uri="{FF2B5EF4-FFF2-40B4-BE49-F238E27FC236}">
                <a16:creationId xmlns:a16="http://schemas.microsoft.com/office/drawing/2014/main" id="{8A030422-724B-DE72-3EF1-B4B5D7681F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591332">
            <a:off x="3847026" y="6168673"/>
            <a:ext cx="241972" cy="307610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90F8C56-311D-C3CF-8A86-2D5D92CA3B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99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4000">
        <p:fade/>
      </p:transition>
    </mc:Choice>
    <mc:Fallback xmlns="">
      <p:transition spd="med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7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20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00"/>
                            </p:stCondLst>
                            <p:childTnLst>
                              <p:par>
                                <p:cTn id="32" presetID="42" presetClass="path" presetSubtype="0" accel="50000" decel="5000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6 -4.81481E-6 L 4.16667E-6 -0.5509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7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2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900"/>
                            </p:stCondLst>
                            <p:childTnLst>
                              <p:par>
                                <p:cTn id="3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4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1700"/>
                            </p:stCondLst>
                            <p:childTnLst>
                              <p:par>
                                <p:cTn id="4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2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" grpId="0" animBg="1"/>
      <p:bldP spid="2" grpId="1" animBg="1"/>
      <p:bldP spid="14" grpId="0" animBg="1"/>
      <p:bldP spid="1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7F821A-5493-4BF3-E0FD-4ABA0EC83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54682C4-D3B3-922E-45A4-8DFBAFC96243}"/>
              </a:ext>
            </a:extLst>
          </p:cNvPr>
          <p:cNvGrpSpPr/>
          <p:nvPr/>
        </p:nvGrpSpPr>
        <p:grpSpPr>
          <a:xfrm>
            <a:off x="0" y="1295400"/>
            <a:ext cx="3582000" cy="1272540"/>
            <a:chOff x="0" y="1295400"/>
            <a:chExt cx="3582000" cy="127254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D978556-7B25-261D-6C09-DF9349F7C3C4}"/>
                </a:ext>
              </a:extLst>
            </p:cNvPr>
            <p:cNvSpPr/>
            <p:nvPr/>
          </p:nvSpPr>
          <p:spPr>
            <a:xfrm>
              <a:off x="0" y="1295400"/>
              <a:ext cx="3582000" cy="127254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/>
                <a:ea typeface="+mn-ea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CE896A8-ED31-2FF5-10BC-47B67942F127}"/>
                </a:ext>
              </a:extLst>
            </p:cNvPr>
            <p:cNvSpPr txBox="1"/>
            <p:nvPr/>
          </p:nvSpPr>
          <p:spPr>
            <a:xfrm>
              <a:off x="376238" y="1510180"/>
              <a:ext cx="2252662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>
              <a:sp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A" sz="2200" b="0" i="0" u="none" strike="noStrike" cap="none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Light"/>
                  <a:ea typeface="+mn-ea"/>
                  <a:cs typeface="+mn-cs"/>
                </a:rPr>
                <a:t>De l’aide lorsque vous en avez besoin</a:t>
              </a:r>
            </a:p>
          </p:txBody>
        </p: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D22FB15F-3237-9134-3AA0-7D8C243ED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4362" y="457200"/>
            <a:ext cx="12523673" cy="7171958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BB3E5D2-F57D-46D3-233B-4BBA110D5500}"/>
              </a:ext>
            </a:extLst>
          </p:cNvPr>
          <p:cNvSpPr txBox="1"/>
          <p:nvPr/>
        </p:nvSpPr>
        <p:spPr>
          <a:xfrm>
            <a:off x="405332" y="2784131"/>
            <a:ext cx="212831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</a:pPr>
            <a:r>
              <a:rPr lang="fr-CA" sz="1000">
                <a:solidFill>
                  <a:srgbClr val="000000"/>
                </a:solidFill>
              </a:rPr>
              <a:t>Merci d’avoir effectué ce module d’apprentissage de RBC a360. </a:t>
            </a:r>
          </a:p>
          <a:p>
            <a:pPr lvl="0">
              <a:spcBef>
                <a:spcPts val="600"/>
              </a:spcBef>
            </a:pPr>
            <a:r>
              <a:rPr lang="fr-CA" sz="1000">
                <a:solidFill>
                  <a:srgbClr val="000000"/>
                </a:solidFill>
              </a:rPr>
              <a:t>Nous espérons qu’il a montré les nombreuses façons dont cette plateforme peut vous aider à accorder la priorité à ce qui est important.</a:t>
            </a:r>
          </a:p>
          <a:p>
            <a:pPr lvl="0">
              <a:spcBef>
                <a:spcPts val="600"/>
              </a:spcBef>
            </a:pPr>
            <a:r>
              <a:rPr lang="fr-CA" sz="1000">
                <a:solidFill>
                  <a:srgbClr val="000000"/>
                </a:solidFill>
              </a:rPr>
              <a:t>N’oubliez pas que si vous avez besoin de plus d’aide pour naviguer dans RBC a360, le </a:t>
            </a:r>
            <a:r>
              <a:rPr lang="fr-CA" sz="1000" b="1">
                <a:solidFill>
                  <a:srgbClr val="000000"/>
                </a:solidFill>
                <a:latin typeface="+mj-lt"/>
              </a:rPr>
              <a:t>Guide pratique</a:t>
            </a:r>
            <a:r>
              <a:rPr lang="fr-CA" sz="1000">
                <a:solidFill>
                  <a:srgbClr val="000000"/>
                </a:solidFill>
              </a:rPr>
              <a:t> est à votre disposition. </a:t>
            </a:r>
          </a:p>
        </p:txBody>
      </p:sp>
      <p:pic>
        <p:nvPicPr>
          <p:cNvPr id="22" name="FINGER">
            <a:extLst>
              <a:ext uri="{FF2B5EF4-FFF2-40B4-BE49-F238E27FC236}">
                <a16:creationId xmlns:a16="http://schemas.microsoft.com/office/drawing/2014/main" id="{9EECA9C9-1B7B-17A9-70F9-97271BFA26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9591332">
            <a:off x="3223604" y="1798790"/>
            <a:ext cx="198509" cy="252357"/>
          </a:xfrm>
          <a:prstGeom prst="rect">
            <a:avLst/>
          </a:prstGeom>
          <a:effectLst>
            <a:outerShdw blurRad="25400" dist="12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34206C-1D1E-F87A-F40D-DF86C50A36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2928" y="841248"/>
            <a:ext cx="9317736" cy="1499526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A1C6F006-12E3-7348-1571-0E00D6E94DE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5586" t="94607" r="3742"/>
          <a:stretch>
            <a:fillRect/>
          </a:stretch>
        </p:blipFill>
        <p:spPr>
          <a:xfrm>
            <a:off x="10841830" y="6553200"/>
            <a:ext cx="995363" cy="325080"/>
          </a:xfrm>
          <a:prstGeom prst="rect">
            <a:avLst/>
          </a:prstGeom>
        </p:spPr>
      </p:pic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C9372EF8-31FF-1146-8FAF-810100DE271C}"/>
              </a:ext>
            </a:extLst>
          </p:cNvPr>
          <p:cNvSpPr/>
          <p:nvPr/>
        </p:nvSpPr>
        <p:spPr>
          <a:xfrm>
            <a:off x="10668000" y="6447029"/>
            <a:ext cx="1358900" cy="640080"/>
          </a:xfrm>
          <a:prstGeom prst="roundRect">
            <a:avLst>
              <a:gd name="adj" fmla="val 13648"/>
            </a:avLst>
          </a:prstGeom>
          <a:noFill/>
          <a:ln w="4762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DC99FAB-0398-64C2-0288-43F80784A04D}"/>
              </a:ext>
            </a:extLst>
          </p:cNvPr>
          <p:cNvSpPr/>
          <p:nvPr/>
        </p:nvSpPr>
        <p:spPr>
          <a:xfrm>
            <a:off x="2533650" y="0"/>
            <a:ext cx="9658349" cy="787405"/>
          </a:xfrm>
          <a:prstGeom prst="rect">
            <a:avLst/>
          </a:prstGeom>
          <a:solidFill>
            <a:srgbClr val="E7EE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C5A0E0E-1721-2431-BC42-2C5E72A270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513"/>
          <a:stretch>
            <a:fillRect/>
          </a:stretch>
        </p:blipFill>
        <p:spPr>
          <a:xfrm>
            <a:off x="1434362" y="435342"/>
            <a:ext cx="12523673" cy="393557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84CB5B07-8F8B-B35B-1467-451B0CCD24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43009" y="544292"/>
            <a:ext cx="1787416" cy="56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53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0E300A9-110A-A142-F8EA-560808234068}"/>
              </a:ext>
            </a:extLst>
          </p:cNvPr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178245-391D-5718-F510-462E51A1A7EC}"/>
              </a:ext>
            </a:extLst>
          </p:cNvPr>
          <p:cNvSpPr txBox="1"/>
          <p:nvPr/>
        </p:nvSpPr>
        <p:spPr>
          <a:xfrm>
            <a:off x="3048802" y="3062771"/>
            <a:ext cx="609760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2400" b="0" i="0" u="none" strike="noStrike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/>
                <a:ea typeface="+mn-ea"/>
                <a:cs typeface="+mn-cs"/>
              </a:rPr>
              <a:t>Encore besoin d’aide ?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AA78B0-869D-A137-01A7-8E0E29A7D4C8}"/>
              </a:ext>
            </a:extLst>
          </p:cNvPr>
          <p:cNvCxnSpPr>
            <a:cxnSpLocks/>
          </p:cNvCxnSpPr>
          <p:nvPr/>
        </p:nvCxnSpPr>
        <p:spPr>
          <a:xfrm>
            <a:off x="4724400" y="3623268"/>
            <a:ext cx="2743200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8644C14-35B2-50C0-128F-9CBA3C7D796F}"/>
              </a:ext>
            </a:extLst>
          </p:cNvPr>
          <p:cNvSpPr txBox="1"/>
          <p:nvPr/>
        </p:nvSpPr>
        <p:spPr>
          <a:xfrm>
            <a:off x="3048802" y="3776010"/>
            <a:ext cx="609760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Équipe Soutien numérique, RBC Assurances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 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1800" b="0" i="0" u="none" strike="noStrike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/>
                <a:ea typeface="+mn-ea"/>
                <a:cs typeface="+mn-cs"/>
              </a:rPr>
              <a:t>rbcidigitalsupport@rbc.com 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200DB50-D49B-17F1-7967-9562F92913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800616" y="1296341"/>
            <a:ext cx="4575528" cy="1457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759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000">
        <p:fade/>
      </p:transition>
    </mc:Choice>
    <mc:Fallback xmlns="">
      <p:transition spd="med" advClick="0" advTm="7000">
        <p:fade/>
      </p:transition>
    </mc:Fallback>
  </mc:AlternateContent>
</p:sld>
</file>

<file path=ppt/theme/theme1.xml><?xml version="1.0" encoding="utf-8"?>
<a:theme xmlns:a="http://schemas.openxmlformats.org/drawingml/2006/main" name="RBC 2019 HNW for all new slides">
  <a:themeElements>
    <a:clrScheme name="RBC">
      <a:dk1>
        <a:srgbClr val="000000"/>
      </a:dk1>
      <a:lt1>
        <a:srgbClr val="FFFFFF"/>
      </a:lt1>
      <a:dk2>
        <a:srgbClr val="003168"/>
      </a:dk2>
      <a:lt2>
        <a:srgbClr val="E7EEF1"/>
      </a:lt2>
      <a:accent1>
        <a:srgbClr val="0051A5"/>
      </a:accent1>
      <a:accent2>
        <a:srgbClr val="FFC72C"/>
      </a:accent2>
      <a:accent3>
        <a:srgbClr val="87AFBF"/>
      </a:accent3>
      <a:accent4>
        <a:srgbClr val="C1B5A5"/>
      </a:accent4>
      <a:accent5>
        <a:srgbClr val="FCA311"/>
      </a:accent5>
      <a:accent6>
        <a:srgbClr val="B8A970"/>
      </a:accent6>
      <a:hlink>
        <a:srgbClr val="87AFBF"/>
      </a:hlink>
      <a:folHlink>
        <a:srgbClr val="B3B6B8"/>
      </a:folHlink>
    </a:clrScheme>
    <a:fontScheme name="Roboto">
      <a:majorFont>
        <a:latin typeface="Roboto"/>
        <a:ea typeface=""/>
        <a:cs typeface=""/>
      </a:majorFont>
      <a:minorFont>
        <a:latin typeface="Roboto Light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50000"/>
          </a:schemeClr>
        </a:solidFill>
      </a:fillStyleLst>
      <a:lnStyleLst>
        <a:ln w="0" cap="flat" cmpd="sng" algn="ctr">
          <a:noFill/>
        </a:ln>
        <a:ln w="6350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fillOverlay blend="screen">
              <a:solidFill>
                <a:schemeClr val="phClr"/>
              </a:solidFill>
            </a:fillOverlay>
          </a:effectLst>
        </a:effectStyle>
        <a:effectStyle>
          <a:effectLst>
            <a:blur/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algn="ctr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36576" rIns="36576" bIns="36576" numCol="1" anchor="ctr" anchorCtr="0" compatLnSpc="1">
        <a:prstTxWarp prst="textNoShape">
          <a:avLst/>
        </a:prstTxWarp>
        <a:noAutofit/>
      </a:bodyPr>
      <a:lstStyle>
        <a:defPPr algn="l">
          <a:spcBef>
            <a:spcPts val="0"/>
          </a:spcBef>
          <a:spcAft>
            <a:spcPts val="953"/>
          </a:spcAft>
          <a:defRPr sz="1400" b="1" dirty="0" smtClean="0">
            <a:solidFill>
              <a:schemeClr val="accent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custClrLst>
    <a:custClr name="Warm Yellow">
      <a:srgbClr val="FFC72C"/>
    </a:custClr>
    <a:custClr name="Tundra">
      <a:srgbClr val="87AFBF"/>
    </a:custClr>
    <a:custClr name="Light Gray">
      <a:srgbClr val="C1B5A5"/>
    </a:custClr>
    <a:custClr name="Sunburst">
      <a:srgbClr val="FCA311"/>
    </a:custClr>
    <a:custClr name="Beige">
      <a:srgbClr val="B8A970"/>
    </a:custClr>
    <a:custClr name="Carbon">
      <a:srgbClr val="899299"/>
    </a:custClr>
    <a:custClr name="Apple">
      <a:srgbClr val="AABA0A"/>
    </a:custClr>
    <a:custClr name="Seaweed">
      <a:srgbClr val="588886"/>
    </a:custClr>
    <a:custClr name="Sky">
      <a:srgbClr val="51B5E0"/>
    </a:custClr>
    <a:custClr name="Slate Gray">
      <a:srgbClr val="6F6E6F"/>
    </a:custClr>
    <a:custClr name="Warm Yellow 70%">
      <a:srgbClr val="FFD86B"/>
    </a:custClr>
    <a:custClr name="Tundra 70%">
      <a:srgbClr val="ABC7D2"/>
    </a:custClr>
    <a:custClr name="Light Gray 70%">
      <a:srgbClr val="D4CBC0"/>
    </a:custClr>
    <a:custClr name="Sunburst 70%">
      <a:srgbClr val="FDBF58"/>
    </a:custClr>
    <a:custClr name="Beige 70%">
      <a:srgbClr val="CDC39B"/>
    </a:custClr>
    <a:custClr name="Carbon 70%">
      <a:srgbClr val="ACB3B8"/>
    </a:custClr>
    <a:custClr name="Apple 70%">
      <a:srgbClr val="C4CF54"/>
    </a:custClr>
    <a:custClr name="Seaweed 70%">
      <a:srgbClr val="8AACAA"/>
    </a:custClr>
    <a:custClr name="Sky 70%">
      <a:srgbClr val="85CBE9"/>
    </a:custClr>
    <a:custClr name="Slate Gray 70%">
      <a:srgbClr val="9A9A9A"/>
    </a:custClr>
    <a:custClr name="Warm Yellow 55%">
      <a:srgbClr val="FFE08B"/>
    </a:custClr>
    <a:custClr name="Tundra 55%">
      <a:srgbClr val="BDD3DC"/>
    </a:custClr>
    <a:custClr name="Light Gray 55%">
      <a:srgbClr val="DDD6CE"/>
    </a:custClr>
    <a:custClr name="Sunburst 55%">
      <a:srgbClr val="FDCC7C"/>
    </a:custClr>
    <a:custClr name="Beige 55%">
      <a:srgbClr val="D8D0B0"/>
    </a:custClr>
    <a:custClr name="Carbon 55%">
      <a:srgbClr val="BEC3C7"/>
    </a:custClr>
    <a:custClr name="Apple 55%">
      <a:srgbClr val="D0D978"/>
    </a:custClr>
    <a:custClr name="Seaweed 55%">
      <a:srgbClr val="A3BEBC"/>
    </a:custClr>
    <a:custClr name="Sky 55%">
      <a:srgbClr val="9FD6EE"/>
    </a:custClr>
    <a:custClr name="Slate Gray 55%">
      <a:srgbClr val="B0AFB0"/>
    </a:custClr>
    <a:custClr name="Warm Yellow 40%">
      <a:srgbClr val="FFE9AB"/>
    </a:custClr>
    <a:custClr name="Tundra 40%">
      <a:srgbClr val="CFDFE5"/>
    </a:custClr>
    <a:custClr name="Light Gray 40%">
      <a:srgbClr val="E6E1DB"/>
    </a:custClr>
    <a:custClr name="Sunburst 40%">
      <a:srgbClr val="FEDAA0"/>
    </a:custClr>
    <a:custClr name="Beige 40%">
      <a:srgbClr val="E3DDC6"/>
    </a:custClr>
    <a:custClr name="Carbon 40%">
      <a:srgbClr val="D0D3D6"/>
    </a:custClr>
    <a:custClr name="Apple 40%">
      <a:srgbClr val="DDE39D"/>
    </a:custClr>
    <a:custClr name="Seaweed 40%">
      <a:srgbClr val="BCCFCF"/>
    </a:custClr>
    <a:custClr name="Sky 40%">
      <a:srgbClr val="B9E1F3"/>
    </a:custClr>
    <a:custClr name="Slate Gray 40%">
      <a:srgbClr val="C5C5C5"/>
    </a:custClr>
    <a:custClr name="Warm Yellow 25%">
      <a:srgbClr val="FFF1CA"/>
    </a:custClr>
    <a:custClr name="Tundra 25%">
      <a:srgbClr val="E1EBEF"/>
    </a:custClr>
    <a:custClr name="Light Gray 25%">
      <a:srgbClr val="F0EDE9"/>
    </a:custClr>
    <a:custClr name="Sunburst 25%">
      <a:srgbClr val="FEE8C4"/>
    </a:custClr>
    <a:custClr name="Beige 25%">
      <a:srgbClr val="EDEADB"/>
    </a:custClr>
    <a:custClr name="Carbon 25%">
      <a:srgbClr val="E2E4E6"/>
    </a:custClr>
    <a:custClr name="Apple 25%">
      <a:srgbClr val="EAEEC2"/>
    </a:custClr>
    <a:custClr name="Seaweed 25%">
      <a:srgbClr val="D5E1E1"/>
    </a:custClr>
    <a:custClr name="Sky 25%">
      <a:srgbClr val="D4EDF7"/>
    </a:custClr>
    <a:custClr name="Slate Gray 25%">
      <a:srgbClr val="DBDBDB"/>
    </a:custClr>
  </a:custClrLst>
  <a:extLst>
    <a:ext uri="{05A4C25C-085E-4340-85A3-A5531E510DB2}">
      <thm15:themeFamily xmlns:thm15="http://schemas.microsoft.com/office/thememl/2012/main" name="Mass_with logo_widescreen" id="{A68C330F-1DAD-6543-BC5D-1525CA9DE5BD}" vid="{CB8998EA-0E09-244C-B865-AE4A579D9BA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a364f8-e59e-4bc0-8857-7af4420f074a">
      <Terms xmlns="http://schemas.microsoft.com/office/infopath/2007/PartnerControls"/>
    </lcf76f155ced4ddcb4097134ff3c332f>
    <TaxCatchAll xmlns="ef49274a-5301-4cb9-b3a6-0b1fcd1c0ae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F8017A19B68F43A75557C1F66A0A0F" ma:contentTypeVersion="13" ma:contentTypeDescription="Create a new document." ma:contentTypeScope="" ma:versionID="b2f36ff5c4aad2b9b8fbec671c68a727">
  <xsd:schema xmlns:xsd="http://www.w3.org/2001/XMLSchema" xmlns:xs="http://www.w3.org/2001/XMLSchema" xmlns:p="http://schemas.microsoft.com/office/2006/metadata/properties" xmlns:ns2="27a364f8-e59e-4bc0-8857-7af4420f074a" xmlns:ns3="ef49274a-5301-4cb9-b3a6-0b1fcd1c0ae9" targetNamespace="http://schemas.microsoft.com/office/2006/metadata/properties" ma:root="true" ma:fieldsID="938a7e2f579074b8f8ff651a513435f5" ns2:_="" ns3:_="">
    <xsd:import namespace="27a364f8-e59e-4bc0-8857-7af4420f074a"/>
    <xsd:import namespace="ef49274a-5301-4cb9-b3a6-0b1fcd1c0a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a364f8-e59e-4bc0-8857-7af4420f07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1518afeb-efbf-41f6-acc2-1041d00a23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9274a-5301-4cb9-b3a6-0b1fcd1c0ae9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a24b5de4-ae7c-4df2-9e08-078381e4921d}" ma:internalName="TaxCatchAll" ma:showField="CatchAllData" ma:web="ef49274a-5301-4cb9-b3a6-0b1fcd1c0a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30C9275-804F-47FD-99E4-2943CC1C3F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86161B4-6650-410F-8ED8-F7D10136B99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46C7EB4-0AF4-4E04-885C-8CF4F87D567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9027</TotalTime>
  <Words>1884</Words>
  <Application>Microsoft Office PowerPoint</Application>
  <PresentationFormat>Widescreen</PresentationFormat>
  <Paragraphs>193</Paragraphs>
  <Slides>12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Roboto Light</vt:lpstr>
      <vt:lpstr>Roboto</vt:lpstr>
      <vt:lpstr>RBC 2019 HNW for all new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Mike Levy</dc:creator>
  <cp:lastModifiedBy>Sales, Kevin</cp:lastModifiedBy>
  <cp:revision>443</cp:revision>
  <dcterms:created xsi:type="dcterms:W3CDTF">2025-08-07T20:23:47Z</dcterms:created>
  <dcterms:modified xsi:type="dcterms:W3CDTF">2026-09-21T14:20:12Z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01692fd-22c0-4d57-8827-ca1b33aa058d_Enabled">
    <vt:lpwstr>true</vt:lpwstr>
  </property>
  <property fmtid="{D5CDD505-2E9C-101B-9397-08002B2CF9AE}" pid="3" name="MSIP_Label_f01692fd-22c0-4d57-8827-ca1b33aa058d_Method">
    <vt:lpwstr>Privileged</vt:lpwstr>
  </property>
  <property fmtid="{D5CDD505-2E9C-101B-9397-08002B2CF9AE}" pid="4" name="MSIP_Label_f01692fd-22c0-4d57-8827-ca1b33aa058d_SiteId">
    <vt:lpwstr>9323b596-236d-4890-bed3-60232a849027</vt:lpwstr>
  </property>
  <property fmtid="{D5CDD505-2E9C-101B-9397-08002B2CF9AE}" pid="5" name="ContentTypeId">
    <vt:lpwstr>0x010100ECF8017A19B68F43A75557C1F66A0A0F</vt:lpwstr>
  </property>
  <property fmtid="{D5CDD505-2E9C-101B-9397-08002B2CF9AE}" pid="6" name="Classification">
    <vt:lpwstr>TT_RBC_Internal</vt:lpwstr>
  </property>
</Properties>
</file>